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9" r:id="rId2"/>
    <p:sldId id="261" r:id="rId3"/>
    <p:sldId id="279" r:id="rId4"/>
    <p:sldId id="300" r:id="rId5"/>
    <p:sldId id="272" r:id="rId6"/>
    <p:sldId id="274" r:id="rId7"/>
    <p:sldId id="301" r:id="rId8"/>
    <p:sldId id="302" r:id="rId9"/>
    <p:sldId id="296" r:id="rId10"/>
    <p:sldId id="281" r:id="rId11"/>
    <p:sldId id="282" r:id="rId12"/>
    <p:sldId id="303" r:id="rId13"/>
    <p:sldId id="305" r:id="rId14"/>
    <p:sldId id="304" r:id="rId15"/>
    <p:sldId id="288" r:id="rId16"/>
    <p:sldId id="306" r:id="rId17"/>
    <p:sldId id="319" r:id="rId18"/>
    <p:sldId id="318" r:id="rId19"/>
    <p:sldId id="322" r:id="rId20"/>
    <p:sldId id="321" r:id="rId21"/>
    <p:sldId id="324" r:id="rId22"/>
    <p:sldId id="323" r:id="rId23"/>
    <p:sldId id="326" r:id="rId24"/>
    <p:sldId id="276" r:id="rId25"/>
    <p:sldId id="317" r:id="rId26"/>
    <p:sldId id="327" r:id="rId27"/>
    <p:sldId id="280" r:id="rId28"/>
    <p:sldId id="278" r:id="rId29"/>
    <p:sldId id="292" r:id="rId30"/>
    <p:sldId id="315" r:id="rId31"/>
    <p:sldId id="329" r:id="rId32"/>
    <p:sldId id="330" r:id="rId33"/>
    <p:sldId id="295" r:id="rId34"/>
    <p:sldId id="338" r:id="rId35"/>
    <p:sldId id="360" r:id="rId36"/>
    <p:sldId id="353" r:id="rId37"/>
    <p:sldId id="347" r:id="rId38"/>
    <p:sldId id="361" r:id="rId39"/>
    <p:sldId id="362" r:id="rId40"/>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357" autoAdjust="0"/>
    <p:restoredTop sz="98651" autoAdjust="0"/>
  </p:normalViewPr>
  <p:slideViewPr>
    <p:cSldViewPr snapToGrid="0" snapToObjects="1">
      <p:cViewPr varScale="1">
        <p:scale>
          <a:sx n="55" d="100"/>
          <a:sy n="55" d="100"/>
        </p:scale>
        <p:origin x="1003" y="53"/>
      </p:cViewPr>
      <p:guideLst>
        <p:guide orient="horz" pos="2160"/>
        <p:guide pos="2880"/>
      </p:guideLst>
    </p:cSldViewPr>
  </p:slideViewPr>
  <p:outlineViewPr>
    <p:cViewPr>
      <p:scale>
        <a:sx n="33" d="100"/>
        <a:sy n="33" d="100"/>
      </p:scale>
      <p:origin x="0" y="1192"/>
    </p:cViewPr>
  </p:outlineViewPr>
  <p:notesTextViewPr>
    <p:cViewPr>
      <p:scale>
        <a:sx n="100" d="100"/>
        <a:sy n="100" d="100"/>
      </p:scale>
      <p:origin x="0" y="0"/>
    </p:cViewPr>
  </p:notesTextViewPr>
  <p:sorterViewPr>
    <p:cViewPr>
      <p:scale>
        <a:sx n="150" d="100"/>
        <a:sy n="150" d="100"/>
      </p:scale>
      <p:origin x="0" y="11520"/>
    </p:cViewPr>
  </p:sorterViewPr>
  <p:notesViewPr>
    <p:cSldViewPr snapToGrid="0" snapToObjects="1">
      <p:cViewPr>
        <p:scale>
          <a:sx n="150" d="100"/>
          <a:sy n="150" d="100"/>
        </p:scale>
        <p:origin x="-2456" y="182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F37B9C-5C1F-5B48-95F2-4D9ED5C35527}" type="datetimeFigureOut">
              <a:rPr lang="sv-SE" smtClean="0"/>
              <a:t>2021-03-25</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A2E37F-5291-564E-9762-2C4581C035F9}" type="slidenum">
              <a:rPr lang="sv-SE" smtClean="0"/>
              <a:t>‹#›</a:t>
            </a:fld>
            <a:endParaRPr lang="sv-SE"/>
          </a:p>
        </p:txBody>
      </p:sp>
    </p:spTree>
    <p:extLst>
      <p:ext uri="{BB962C8B-B14F-4D97-AF65-F5344CB8AC3E}">
        <p14:creationId xmlns:p14="http://schemas.microsoft.com/office/powerpoint/2010/main" val="38741250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Presentation</a:t>
            </a:r>
          </a:p>
          <a:p>
            <a:r>
              <a:rPr lang="sv-SE" dirty="0"/>
              <a:t>Ska berätta om mitt intresse för ödehus, </a:t>
            </a:r>
            <a:r>
              <a:rPr lang="sv-SE" dirty="0" err="1"/>
              <a:t>facebookgruppen</a:t>
            </a:r>
            <a:r>
              <a:rPr lang="sv-SE" dirty="0"/>
              <a:t>, boken och det högre syftet med att rädda ödehus</a:t>
            </a:r>
          </a:p>
        </p:txBody>
      </p:sp>
      <p:sp>
        <p:nvSpPr>
          <p:cNvPr id="4" name="Platshållare för bildnummer 3"/>
          <p:cNvSpPr>
            <a:spLocks noGrp="1"/>
          </p:cNvSpPr>
          <p:nvPr>
            <p:ph type="sldNum" sz="quarter" idx="10"/>
          </p:nvPr>
        </p:nvSpPr>
        <p:spPr/>
        <p:txBody>
          <a:bodyPr/>
          <a:lstStyle/>
          <a:p>
            <a:fld id="{78A2E37F-5291-564E-9762-2C4581C035F9}" type="slidenum">
              <a:rPr lang="sv-SE" smtClean="0"/>
              <a:t>1</a:t>
            </a:fld>
            <a:endParaRPr lang="sv-SE"/>
          </a:p>
        </p:txBody>
      </p:sp>
    </p:spTree>
    <p:extLst>
      <p:ext uri="{BB962C8B-B14F-4D97-AF65-F5344CB8AC3E}">
        <p14:creationId xmlns:p14="http://schemas.microsoft.com/office/powerpoint/2010/main" val="1926179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sv-SE" dirty="0"/>
          </a:p>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goda exemplet och att goda inspirationskällor kan sporra andra att göra samma sak.</a:t>
            </a:r>
            <a:r>
              <a:rPr lang="sv-SE" sz="1200" kern="1200" baseline="0" dirty="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effectLst/>
                <a:latin typeface="+mn-lt"/>
                <a:ea typeface="+mn-ea"/>
                <a:cs typeface="+mn-cs"/>
              </a:rPr>
              <a:t>Visa att det finns hopp, att skapa en gemensam plats.</a:t>
            </a:r>
          </a:p>
          <a:p>
            <a:pPr marL="0" marR="0" indent="0" algn="l" defTabSz="457200" rtl="0" eaLnBrk="1" fontAlgn="auto" latinLnBrk="0" hangingPunct="1">
              <a:lnSpc>
                <a:spcPct val="100000"/>
              </a:lnSpc>
              <a:spcBef>
                <a:spcPts val="0"/>
              </a:spcBef>
              <a:spcAft>
                <a:spcPts val="0"/>
              </a:spcAft>
              <a:buClrTx/>
              <a:buSzTx/>
              <a:buFontTx/>
              <a:buNone/>
              <a:tabLst/>
              <a:defRPr/>
            </a:pPr>
            <a:r>
              <a:rPr lang="sv-SE" sz="1200" b="1" kern="1200" baseline="0" dirty="0">
                <a:solidFill>
                  <a:schemeClr val="tx1"/>
                </a:solidFill>
                <a:effectLst/>
                <a:latin typeface="+mn-lt"/>
                <a:ea typeface="+mn-ea"/>
                <a:cs typeface="+mn-cs"/>
              </a:rPr>
              <a:t>Magnus Wickströms pappa började räddningen och nu är det Magnus tur</a:t>
            </a:r>
            <a:endParaRPr lang="sv-SE" b="1"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11</a:t>
            </a:fld>
            <a:endParaRPr lang="sv-SE"/>
          </a:p>
        </p:txBody>
      </p:sp>
    </p:spTree>
    <p:extLst>
      <p:ext uri="{BB962C8B-B14F-4D97-AF65-F5344CB8AC3E}">
        <p14:creationId xmlns:p14="http://schemas.microsoft.com/office/powerpoint/2010/main" val="3045341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7 januari 2016 startade jag gruppen och gjorde ett upprop i byggnadsvårdsgruppen.</a:t>
            </a:r>
          </a:p>
          <a:p>
            <a:pPr marL="171450" indent="-171450">
              <a:buFontTx/>
              <a:buChar char="-"/>
            </a:pPr>
            <a:r>
              <a:rPr lang="sv-SE" baseline="0" dirty="0"/>
              <a:t>Hade som mål att ha 300 medlemmar inom tre månader, annars lägga ned.</a:t>
            </a:r>
          </a:p>
          <a:p>
            <a:pPr marL="171450" indent="-171450">
              <a:buFontTx/>
              <a:buChar char="-"/>
            </a:pPr>
            <a:r>
              <a:rPr lang="sv-SE" baseline="0" dirty="0"/>
              <a:t>Fick 200 medlemmar inom två timmar. </a:t>
            </a:r>
          </a:p>
          <a:p>
            <a:pPr marL="171450" indent="-171450">
              <a:buFontTx/>
              <a:buChar char="-"/>
            </a:pPr>
            <a:r>
              <a:rPr lang="sv-SE" baseline="0" dirty="0"/>
              <a:t>Hade bjudit in flera personer som var </a:t>
            </a:r>
            <a:r>
              <a:rPr lang="sv-SE" baseline="0" dirty="0" err="1"/>
              <a:t>ödehusräddare</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12</a:t>
            </a:fld>
            <a:endParaRPr lang="sv-SE"/>
          </a:p>
        </p:txBody>
      </p:sp>
    </p:spTree>
    <p:extLst>
      <p:ext uri="{BB962C8B-B14F-4D97-AF65-F5344CB8AC3E}">
        <p14:creationId xmlns:p14="http://schemas.microsoft.com/office/powerpoint/2010/main" val="374215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Vatlings</a:t>
            </a:r>
            <a:r>
              <a:rPr lang="sv-SE" dirty="0"/>
              <a:t> Christer Wesström 1245</a:t>
            </a:r>
          </a:p>
          <a:p>
            <a:r>
              <a:rPr lang="sv-SE" dirty="0"/>
              <a:t>André Blomgren</a:t>
            </a:r>
          </a:p>
          <a:p>
            <a:r>
              <a:rPr lang="sv-SE" dirty="0"/>
              <a:t>Evelina,</a:t>
            </a:r>
            <a:r>
              <a:rPr lang="sv-SE" baseline="0" dirty="0"/>
              <a:t> Sollefteå</a:t>
            </a:r>
          </a:p>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13</a:t>
            </a:fld>
            <a:endParaRPr lang="sv-SE"/>
          </a:p>
        </p:txBody>
      </p:sp>
    </p:spTree>
    <p:extLst>
      <p:ext uri="{BB962C8B-B14F-4D97-AF65-F5344CB8AC3E}">
        <p14:creationId xmlns:p14="http://schemas.microsoft.com/office/powerpoint/2010/main" val="2777980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försöker tipsa varandra</a:t>
            </a:r>
            <a:r>
              <a:rPr lang="sv-SE" baseline="0" dirty="0"/>
              <a:t> om hus att köpa och allt fler hör av sig direkt och vill sälja inom gruppen </a:t>
            </a:r>
            <a:r>
              <a:rPr lang="sv-SE" baseline="0" dirty="0" err="1"/>
              <a:t>t.ex</a:t>
            </a:r>
            <a:r>
              <a:rPr lang="sv-SE" baseline="0" dirty="0"/>
              <a:t> för att undvika rivning eller avstyckning.</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14</a:t>
            </a:fld>
            <a:endParaRPr lang="sv-SE"/>
          </a:p>
        </p:txBody>
      </p:sp>
    </p:spTree>
    <p:extLst>
      <p:ext uri="{BB962C8B-B14F-4D97-AF65-F5344CB8AC3E}">
        <p14:creationId xmlns:p14="http://schemas.microsoft.com/office/powerpoint/2010/main" val="1184330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b="1" dirty="0"/>
              <a:t>Agneta och </a:t>
            </a:r>
            <a:r>
              <a:rPr lang="sv-SE" b="1" dirty="0" err="1"/>
              <a:t>Bertholof</a:t>
            </a:r>
            <a:r>
              <a:rPr lang="sv-SE" b="1" dirty="0"/>
              <a:t>, deras räddning blev artikel i Land, plats 76/100</a:t>
            </a:r>
            <a:r>
              <a:rPr lang="sv-SE" b="1" baseline="0" dirty="0"/>
              <a:t> av årets viktigaste händelser 2016</a:t>
            </a:r>
            <a:endParaRPr lang="sv-SE" b="1"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15</a:t>
            </a:fld>
            <a:endParaRPr lang="sv-SE"/>
          </a:p>
        </p:txBody>
      </p:sp>
    </p:spTree>
    <p:extLst>
      <p:ext uri="{BB962C8B-B14F-4D97-AF65-F5344CB8AC3E}">
        <p14:creationId xmlns:p14="http://schemas.microsoft.com/office/powerpoint/2010/main" val="852213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sätt att samla erfarenheter, bli</a:t>
            </a:r>
            <a:r>
              <a:rPr lang="sv-SE" baseline="0" dirty="0"/>
              <a:t> ett varaktigt minne som kan sprida budskapet utanför egna led. Vara inspiration. </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16</a:t>
            </a:fld>
            <a:endParaRPr lang="sv-SE"/>
          </a:p>
        </p:txBody>
      </p:sp>
    </p:spTree>
    <p:extLst>
      <p:ext uri="{BB962C8B-B14F-4D97-AF65-F5344CB8AC3E}">
        <p14:creationId xmlns:p14="http://schemas.microsoft.com/office/powerpoint/2010/main" val="298799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Letade efter en mindre gård att kunna ha djur och odla spannmål,</a:t>
            </a:r>
            <a:r>
              <a:rPr lang="sv-SE" baseline="0" dirty="0"/>
              <a:t> Fanns inga gårdar till salu, arrenderade först hos stor markägare men fick </a:t>
            </a:r>
            <a:r>
              <a:rPr lang="sv-SE" baseline="0"/>
              <a:t>grödorna sönderbökade. </a:t>
            </a:r>
            <a:endParaRPr lang="sv-SE"/>
          </a:p>
        </p:txBody>
      </p:sp>
      <p:sp>
        <p:nvSpPr>
          <p:cNvPr id="4" name="Platshållare för bildnummer 3"/>
          <p:cNvSpPr>
            <a:spLocks noGrp="1"/>
          </p:cNvSpPr>
          <p:nvPr>
            <p:ph type="sldNum" sz="quarter" idx="10"/>
          </p:nvPr>
        </p:nvSpPr>
        <p:spPr/>
        <p:txBody>
          <a:bodyPr/>
          <a:lstStyle/>
          <a:p>
            <a:fld id="{78A2E37F-5291-564E-9762-2C4581C035F9}" type="slidenum">
              <a:rPr lang="sv-SE" smtClean="0"/>
              <a:t>17</a:t>
            </a:fld>
            <a:endParaRPr lang="sv-SE"/>
          </a:p>
        </p:txBody>
      </p:sp>
    </p:spTree>
    <p:extLst>
      <p:ext uri="{BB962C8B-B14F-4D97-AF65-F5344CB8AC3E}">
        <p14:creationId xmlns:p14="http://schemas.microsoft.com/office/powerpoint/2010/main" val="2620844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Jonas och Helena, Simrishamn</a:t>
            </a:r>
          </a:p>
        </p:txBody>
      </p:sp>
      <p:sp>
        <p:nvSpPr>
          <p:cNvPr id="4" name="Platshållare för bildnummer 3"/>
          <p:cNvSpPr>
            <a:spLocks noGrp="1"/>
          </p:cNvSpPr>
          <p:nvPr>
            <p:ph type="sldNum" sz="quarter" idx="10"/>
          </p:nvPr>
        </p:nvSpPr>
        <p:spPr/>
        <p:txBody>
          <a:bodyPr/>
          <a:lstStyle/>
          <a:p>
            <a:fld id="{78A2E37F-5291-564E-9762-2C4581C035F9}" type="slidenum">
              <a:rPr lang="sv-SE" smtClean="0"/>
              <a:t>18</a:t>
            </a:fld>
            <a:endParaRPr lang="sv-SE"/>
          </a:p>
        </p:txBody>
      </p:sp>
    </p:spTree>
    <p:extLst>
      <p:ext uri="{BB962C8B-B14F-4D97-AF65-F5344CB8AC3E}">
        <p14:creationId xmlns:p14="http://schemas.microsoft.com/office/powerpoint/2010/main" val="2386877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Gaveln</a:t>
            </a:r>
            <a:r>
              <a:rPr lang="sv-SE" baseline="0" dirty="0"/>
              <a:t> hade rasats men murades upp med kalkbruk och återvunna </a:t>
            </a:r>
            <a:r>
              <a:rPr lang="sv-SE" baseline="0" dirty="0" err="1"/>
              <a:t>tegelstanar</a:t>
            </a:r>
            <a:r>
              <a:rPr lang="sv-SE" baseline="0" dirty="0"/>
              <a:t> igen, på insidan med </a:t>
            </a:r>
            <a:r>
              <a:rPr lang="sv-SE" baseline="0" dirty="0" err="1"/>
              <a:t>lerbruk</a:t>
            </a:r>
            <a:r>
              <a:rPr lang="sv-SE" baseline="0" dirty="0"/>
              <a:t>. </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19</a:t>
            </a:fld>
            <a:endParaRPr lang="sv-SE"/>
          </a:p>
        </p:txBody>
      </p:sp>
    </p:spTree>
    <p:extLst>
      <p:ext uri="{BB962C8B-B14F-4D97-AF65-F5344CB8AC3E}">
        <p14:creationId xmlns:p14="http://schemas.microsoft.com/office/powerpoint/2010/main" val="1942176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Restauera</a:t>
            </a:r>
            <a:r>
              <a:rPr lang="sv-SE" dirty="0"/>
              <a:t> de gamla åkrarna, röja sly, bearbeta tistlar, skräppor</a:t>
            </a:r>
          </a:p>
        </p:txBody>
      </p:sp>
      <p:sp>
        <p:nvSpPr>
          <p:cNvPr id="4" name="Platshållare för bildnummer 3"/>
          <p:cNvSpPr>
            <a:spLocks noGrp="1"/>
          </p:cNvSpPr>
          <p:nvPr>
            <p:ph type="sldNum" sz="quarter" idx="10"/>
          </p:nvPr>
        </p:nvSpPr>
        <p:spPr/>
        <p:txBody>
          <a:bodyPr/>
          <a:lstStyle/>
          <a:p>
            <a:fld id="{78A2E37F-5291-564E-9762-2C4581C035F9}" type="slidenum">
              <a:rPr lang="sv-SE" smtClean="0"/>
              <a:t>21</a:t>
            </a:fld>
            <a:endParaRPr lang="sv-SE"/>
          </a:p>
        </p:txBody>
      </p:sp>
    </p:spTree>
    <p:extLst>
      <p:ext uri="{BB962C8B-B14F-4D97-AF65-F5344CB8AC3E}">
        <p14:creationId xmlns:p14="http://schemas.microsoft.com/office/powerpoint/2010/main" val="1469125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800" kern="1200" dirty="0">
                <a:solidFill>
                  <a:schemeClr val="tx1"/>
                </a:solidFill>
                <a:effectLst/>
                <a:latin typeface="+mn-lt"/>
                <a:ea typeface="+mn-ea"/>
                <a:cs typeface="+mn-cs"/>
              </a:rPr>
              <a:t>Varför intresse för ödehus? – Besökte Bråbygden, 14 byar som vände en avfolkningsbygd</a:t>
            </a:r>
            <a:endParaRPr lang="sv-SE" sz="1500" b="1"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a:t>
            </a:fld>
            <a:endParaRPr lang="sv-SE"/>
          </a:p>
        </p:txBody>
      </p:sp>
    </p:spTree>
    <p:extLst>
      <p:ext uri="{BB962C8B-B14F-4D97-AF65-F5344CB8AC3E}">
        <p14:creationId xmlns:p14="http://schemas.microsoft.com/office/powerpoint/2010/main" val="4273509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bruka utan att förbruka naturtillgångar</a:t>
            </a:r>
          </a:p>
          <a:p>
            <a:r>
              <a:rPr lang="sv-SE" dirty="0"/>
              <a:t>Att</a:t>
            </a:r>
            <a:r>
              <a:rPr lang="sv-SE" baseline="0" dirty="0"/>
              <a:t> verka för biologisk mångfald istället för biologisk enfald</a:t>
            </a:r>
          </a:p>
          <a:p>
            <a:r>
              <a:rPr lang="sv-SE" baseline="0" dirty="0"/>
              <a:t>Att komma ifrån Dieselberoendet</a:t>
            </a:r>
          </a:p>
          <a:p>
            <a:r>
              <a:rPr lang="sv-SE" baseline="0" dirty="0"/>
              <a:t>Att sälja lokalproducerade livsmedel för att kunna leva på det, även med ett mindre jordbruk.</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22</a:t>
            </a:fld>
            <a:endParaRPr lang="sv-SE"/>
          </a:p>
        </p:txBody>
      </p:sp>
    </p:spTree>
    <p:extLst>
      <p:ext uri="{BB962C8B-B14F-4D97-AF65-F5344CB8AC3E}">
        <p14:creationId xmlns:p14="http://schemas.microsoft.com/office/powerpoint/2010/main" val="68395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Linda &amp; Thomas, Bellevue, Svedala</a:t>
            </a:r>
          </a:p>
          <a:p>
            <a:r>
              <a:rPr lang="sv-SE" sz="1200" b="1" kern="1200" dirty="0">
                <a:solidFill>
                  <a:schemeClr val="tx1"/>
                </a:solidFill>
                <a:effectLst/>
                <a:latin typeface="+mn-lt"/>
                <a:ea typeface="+mn-ea"/>
                <a:cs typeface="+mn-cs"/>
              </a:rPr>
              <a:t>Letat efter något</a:t>
            </a:r>
            <a:r>
              <a:rPr lang="sv-SE" sz="1200" b="1" kern="1200" baseline="0" dirty="0">
                <a:solidFill>
                  <a:schemeClr val="tx1"/>
                </a:solidFill>
                <a:effectLst/>
                <a:latin typeface="+mn-lt"/>
                <a:ea typeface="+mn-ea"/>
                <a:cs typeface="+mn-cs"/>
              </a:rPr>
              <a:t> ursprungligt som inte var </a:t>
            </a:r>
            <a:r>
              <a:rPr lang="sv-SE" sz="1200" b="1" kern="1200" baseline="0" dirty="0" err="1">
                <a:solidFill>
                  <a:schemeClr val="tx1"/>
                </a:solidFill>
                <a:effectLst/>
                <a:latin typeface="+mn-lt"/>
                <a:ea typeface="+mn-ea"/>
                <a:cs typeface="+mn-cs"/>
              </a:rPr>
              <a:t>sönderrenoverat</a:t>
            </a:r>
            <a:endParaRPr lang="sv-SE" b="1"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24</a:t>
            </a:fld>
            <a:endParaRPr lang="sv-SE"/>
          </a:p>
        </p:txBody>
      </p:sp>
    </p:spTree>
    <p:extLst>
      <p:ext uri="{BB962C8B-B14F-4D97-AF65-F5344CB8AC3E}">
        <p14:creationId xmlns:p14="http://schemas.microsoft.com/office/powerpoint/2010/main" val="303307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Taket hade rasat in, massor med skräp,</a:t>
            </a:r>
            <a:r>
              <a:rPr lang="sv-SE" baseline="0" dirty="0"/>
              <a:t> hade eldat inomhus. </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25</a:t>
            </a:fld>
            <a:endParaRPr lang="sv-SE"/>
          </a:p>
        </p:txBody>
      </p:sp>
    </p:spTree>
    <p:extLst>
      <p:ext uri="{BB962C8B-B14F-4D97-AF65-F5344CB8AC3E}">
        <p14:creationId xmlns:p14="http://schemas.microsoft.com/office/powerpoint/2010/main" val="2254281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Eftersom det var akut rasrisk, togs hela taket ned med grävmaskin</a:t>
            </a:r>
          </a:p>
          <a:p>
            <a:r>
              <a:rPr lang="sv-SE" dirty="0"/>
              <a:t>Oron var om gavlarna skulle hålla</a:t>
            </a:r>
          </a:p>
          <a:p>
            <a:r>
              <a:rPr lang="sv-SE" dirty="0"/>
              <a:t>Den här perioden upplevdes som bäst då vi bodde i husvagn och hade bara en sak att tänka på.</a:t>
            </a:r>
          </a:p>
        </p:txBody>
      </p:sp>
      <p:sp>
        <p:nvSpPr>
          <p:cNvPr id="4" name="Platshållare för bildnummer 3"/>
          <p:cNvSpPr>
            <a:spLocks noGrp="1"/>
          </p:cNvSpPr>
          <p:nvPr>
            <p:ph type="sldNum" sz="quarter" idx="10"/>
          </p:nvPr>
        </p:nvSpPr>
        <p:spPr/>
        <p:txBody>
          <a:bodyPr/>
          <a:lstStyle/>
          <a:p>
            <a:fld id="{78A2E37F-5291-564E-9762-2C4581C035F9}" type="slidenum">
              <a:rPr lang="sv-SE" smtClean="0"/>
              <a:t>26</a:t>
            </a:fld>
            <a:endParaRPr lang="sv-SE"/>
          </a:p>
        </p:txBody>
      </p:sp>
    </p:spTree>
    <p:extLst>
      <p:ext uri="{BB962C8B-B14F-4D97-AF65-F5344CB8AC3E}">
        <p14:creationId xmlns:p14="http://schemas.microsoft.com/office/powerpoint/2010/main" val="1596875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dirty="0" err="1">
                <a:solidFill>
                  <a:schemeClr val="tx1"/>
                </a:solidFill>
                <a:effectLst/>
                <a:latin typeface="+mn-lt"/>
                <a:ea typeface="+mn-ea"/>
                <a:cs typeface="+mn-cs"/>
              </a:rPr>
              <a:t>Wendela</a:t>
            </a:r>
            <a:endParaRPr lang="sv-SE" sz="1200" kern="1200" dirty="0">
              <a:solidFill>
                <a:schemeClr val="tx1"/>
              </a:solidFill>
              <a:effectLst/>
              <a:latin typeface="+mn-lt"/>
              <a:ea typeface="+mn-ea"/>
              <a:cs typeface="+mn-cs"/>
            </a:endParaRPr>
          </a:p>
          <a:p>
            <a:r>
              <a:rPr lang="sv-SE" dirty="0"/>
              <a:t>Skurgolv på</a:t>
            </a:r>
            <a:r>
              <a:rPr lang="sv-SE" baseline="0" dirty="0"/>
              <a:t> bottenvåningen</a:t>
            </a:r>
          </a:p>
          <a:p>
            <a:r>
              <a:rPr lang="sv-SE" baseline="0"/>
              <a:t>Golvstående gjutjärnsradiatorer</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27</a:t>
            </a:fld>
            <a:endParaRPr lang="sv-SE"/>
          </a:p>
        </p:txBody>
      </p:sp>
    </p:spTree>
    <p:extLst>
      <p:ext uri="{BB962C8B-B14F-4D97-AF65-F5344CB8AC3E}">
        <p14:creationId xmlns:p14="http://schemas.microsoft.com/office/powerpoint/2010/main" val="3408338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Jag har länge undrat vad vi ska göra åt alla ödehus som ingen verkar bry sig om. Ska vi bara fortsätta låta dem förfalla eller kan vi göra något?  Efter Gunilla von Platens resa till Hälsingland för ett par år sedan undrade hon vad vi kan göra för alla ödehus som bara står. </a:t>
            </a:r>
            <a:r>
              <a:rPr lang="sv-SE" sz="1200" b="1" kern="1200" dirty="0">
                <a:solidFill>
                  <a:schemeClr val="tx1"/>
                </a:solidFill>
                <a:effectLst/>
                <a:latin typeface="+mn-lt"/>
                <a:ea typeface="+mn-ea"/>
                <a:cs typeface="+mn-cs"/>
              </a:rPr>
              <a:t>Evelina Nordströms hus i</a:t>
            </a:r>
            <a:r>
              <a:rPr lang="sv-SE" sz="1200" b="1" kern="1200" baseline="0" dirty="0">
                <a:solidFill>
                  <a:schemeClr val="tx1"/>
                </a:solidFill>
                <a:effectLst/>
                <a:latin typeface="+mn-lt"/>
                <a:ea typeface="+mn-ea"/>
                <a:cs typeface="+mn-cs"/>
              </a:rPr>
              <a:t> Jämtland</a:t>
            </a:r>
            <a:endParaRPr lang="sv-SE" sz="1200" b="1"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28</a:t>
            </a:fld>
            <a:endParaRPr lang="sv-SE"/>
          </a:p>
        </p:txBody>
      </p:sp>
    </p:spTree>
    <p:extLst>
      <p:ext uri="{BB962C8B-B14F-4D97-AF65-F5344CB8AC3E}">
        <p14:creationId xmlns:p14="http://schemas.microsoft.com/office/powerpoint/2010/main" val="35678399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Sven </a:t>
            </a:r>
            <a:r>
              <a:rPr lang="sv-SE" dirty="0" err="1"/>
              <a:t>Slllen</a:t>
            </a:r>
            <a:r>
              <a:rPr lang="sv-SE" dirty="0"/>
              <a:t> </a:t>
            </a:r>
            <a:r>
              <a:rPr lang="sv-SE" dirty="0" err="1"/>
              <a:t>Nyböle</a:t>
            </a:r>
            <a:r>
              <a:rPr lang="sv-SE" dirty="0"/>
              <a:t>, hela tre ödehusräddningar</a:t>
            </a:r>
          </a:p>
        </p:txBody>
      </p:sp>
      <p:sp>
        <p:nvSpPr>
          <p:cNvPr id="4" name="Platshållare för bildnummer 3"/>
          <p:cNvSpPr>
            <a:spLocks noGrp="1"/>
          </p:cNvSpPr>
          <p:nvPr>
            <p:ph type="sldNum" sz="quarter" idx="10"/>
          </p:nvPr>
        </p:nvSpPr>
        <p:spPr/>
        <p:txBody>
          <a:bodyPr/>
          <a:lstStyle/>
          <a:p>
            <a:fld id="{78A2E37F-5291-564E-9762-2C4581C035F9}" type="slidenum">
              <a:rPr lang="sv-SE" smtClean="0"/>
              <a:t>29</a:t>
            </a:fld>
            <a:endParaRPr lang="sv-SE"/>
          </a:p>
        </p:txBody>
      </p:sp>
    </p:spTree>
    <p:extLst>
      <p:ext uri="{BB962C8B-B14F-4D97-AF65-F5344CB8AC3E}">
        <p14:creationId xmlns:p14="http://schemas.microsoft.com/office/powerpoint/2010/main" val="3898577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Taket hade rasat in, </a:t>
            </a:r>
            <a:r>
              <a:rPr lang="sv-SE" dirty="0" err="1"/>
              <a:t>mellanbjälklag</a:t>
            </a:r>
            <a:r>
              <a:rPr lang="sv-SE" dirty="0"/>
              <a:t> hade ruttnat. Kakelugn stod på murstocken.</a:t>
            </a:r>
          </a:p>
        </p:txBody>
      </p:sp>
      <p:sp>
        <p:nvSpPr>
          <p:cNvPr id="4" name="Platshållare för bildnummer 3"/>
          <p:cNvSpPr>
            <a:spLocks noGrp="1"/>
          </p:cNvSpPr>
          <p:nvPr>
            <p:ph type="sldNum" sz="quarter" idx="10"/>
          </p:nvPr>
        </p:nvSpPr>
        <p:spPr/>
        <p:txBody>
          <a:bodyPr/>
          <a:lstStyle/>
          <a:p>
            <a:fld id="{78A2E37F-5291-564E-9762-2C4581C035F9}" type="slidenum">
              <a:rPr lang="sv-SE" smtClean="0"/>
              <a:t>30</a:t>
            </a:fld>
            <a:endParaRPr lang="sv-SE"/>
          </a:p>
        </p:txBody>
      </p:sp>
    </p:spTree>
    <p:extLst>
      <p:ext uri="{BB962C8B-B14F-4D97-AF65-F5344CB8AC3E}">
        <p14:creationId xmlns:p14="http://schemas.microsoft.com/office/powerpoint/2010/main" val="1013783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Med ny</a:t>
            </a:r>
            <a:r>
              <a:rPr lang="sv-SE" baseline="0" dirty="0"/>
              <a:t> regering, slopades glesbygdsbidraget, och byggjobbarna försvann och projektet blev stående ofärdigt.</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31</a:t>
            </a:fld>
            <a:endParaRPr lang="sv-SE"/>
          </a:p>
        </p:txBody>
      </p:sp>
    </p:spTree>
    <p:extLst>
      <p:ext uri="{BB962C8B-B14F-4D97-AF65-F5344CB8AC3E}">
        <p14:creationId xmlns:p14="http://schemas.microsoft.com/office/powerpoint/2010/main" val="4287457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32</a:t>
            </a:fld>
            <a:endParaRPr lang="sv-SE"/>
          </a:p>
        </p:txBody>
      </p:sp>
    </p:spTree>
    <p:extLst>
      <p:ext uri="{BB962C8B-B14F-4D97-AF65-F5344CB8AC3E}">
        <p14:creationId xmlns:p14="http://schemas.microsoft.com/office/powerpoint/2010/main" val="2268996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sv-SE" sz="1500" kern="1200" dirty="0">
              <a:solidFill>
                <a:schemeClr val="tx1"/>
              </a:solidFill>
              <a:effectLst/>
              <a:latin typeface="+mn-lt"/>
              <a:ea typeface="+mn-ea"/>
              <a:cs typeface="+mn-cs"/>
            </a:endParaRPr>
          </a:p>
          <a:p>
            <a:r>
              <a:rPr lang="sv-SE" sz="1500" dirty="0"/>
              <a:t>Skrev en artikel</a:t>
            </a:r>
            <a:r>
              <a:rPr lang="sv-SE" sz="1500" baseline="0" dirty="0"/>
              <a:t> till </a:t>
            </a:r>
            <a:r>
              <a:rPr lang="sv-SE" sz="1500" baseline="0" dirty="0" err="1"/>
              <a:t>Gård&amp;torp</a:t>
            </a:r>
            <a:r>
              <a:rPr lang="sv-SE" sz="1500" baseline="0" dirty="0"/>
              <a:t>, med foton från Peter </a:t>
            </a:r>
            <a:r>
              <a:rPr lang="sv-SE" sz="1500" baseline="0" dirty="0" err="1"/>
              <a:t>Gerdehag</a:t>
            </a:r>
            <a:r>
              <a:rPr lang="sv-SE" sz="1500" baseline="0" dirty="0"/>
              <a:t> om hur man vänder en glesbygd, visa framgångsfaktorerna. Men mitt bland de 14 byarna där det var inflyttning, var det samtidigt bostadsbrist, trots att det fanns mer än 100 hus. </a:t>
            </a:r>
            <a:endParaRPr lang="sv-SE" sz="1500"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3</a:t>
            </a:fld>
            <a:endParaRPr lang="sv-SE"/>
          </a:p>
        </p:txBody>
      </p:sp>
    </p:spTree>
    <p:extLst>
      <p:ext uri="{BB962C8B-B14F-4D97-AF65-F5344CB8AC3E}">
        <p14:creationId xmlns:p14="http://schemas.microsoft.com/office/powerpoint/2010/main" val="6741380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7 januari 2016 startade jag gruppen och gjorde ett upprop i byggnadsvårdsgruppen.</a:t>
            </a:r>
          </a:p>
          <a:p>
            <a:pPr marL="171450" indent="-171450">
              <a:buFontTx/>
              <a:buChar char="-"/>
            </a:pPr>
            <a:r>
              <a:rPr lang="sv-SE" baseline="0" dirty="0"/>
              <a:t>Hade som mål att ha 300 medlemmar inom tre månader, annars lägga ned.</a:t>
            </a:r>
          </a:p>
          <a:p>
            <a:pPr marL="171450" indent="-171450">
              <a:buFontTx/>
              <a:buChar char="-"/>
            </a:pPr>
            <a:r>
              <a:rPr lang="sv-SE" baseline="0" dirty="0"/>
              <a:t>Fick 200 medlemmar inom två timmar. </a:t>
            </a:r>
          </a:p>
          <a:p>
            <a:pPr marL="171450" indent="-171450">
              <a:buFontTx/>
              <a:buChar char="-"/>
            </a:pPr>
            <a:r>
              <a:rPr lang="sv-SE" baseline="0" dirty="0"/>
              <a:t>Hade bjudit in flera personer som var </a:t>
            </a:r>
            <a:r>
              <a:rPr lang="sv-SE" baseline="0" dirty="0" err="1"/>
              <a:t>ödehusräddare</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35</a:t>
            </a:fld>
            <a:endParaRPr lang="sv-SE"/>
          </a:p>
        </p:txBody>
      </p:sp>
    </p:spTree>
    <p:extLst>
      <p:ext uri="{BB962C8B-B14F-4D97-AF65-F5344CB8AC3E}">
        <p14:creationId xmlns:p14="http://schemas.microsoft.com/office/powerpoint/2010/main" val="836415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Orsaken till ödehus</a:t>
            </a:r>
          </a:p>
          <a:p>
            <a:pPr marL="171450" indent="-171450">
              <a:buFontTx/>
              <a:buChar char="-"/>
            </a:pPr>
            <a:r>
              <a:rPr lang="sv-SE" dirty="0"/>
              <a:t>Hus har en livscykel</a:t>
            </a:r>
          </a:p>
          <a:p>
            <a:pPr marL="171450" indent="-171450">
              <a:buFontTx/>
              <a:buChar char="-"/>
            </a:pPr>
            <a:r>
              <a:rPr lang="sv-SE" dirty="0"/>
              <a:t>Strukturella</a:t>
            </a:r>
            <a:r>
              <a:rPr lang="sv-SE" baseline="0" dirty="0"/>
              <a:t> förändringar</a:t>
            </a:r>
          </a:p>
          <a:p>
            <a:pPr marL="171450" indent="-171450">
              <a:buFontTx/>
              <a:buChar char="-"/>
            </a:pPr>
            <a:r>
              <a:rPr lang="sv-SE" baseline="0" dirty="0"/>
              <a:t>Stora markuppköpare</a:t>
            </a:r>
          </a:p>
          <a:p>
            <a:pPr marL="171450" indent="-171450">
              <a:buFontTx/>
              <a:buChar char="-"/>
            </a:pPr>
            <a:r>
              <a:rPr lang="sv-SE" baseline="0" dirty="0"/>
              <a:t>Arvstvister</a:t>
            </a:r>
          </a:p>
          <a:p>
            <a:pPr marL="171450" indent="-171450">
              <a:buFontTx/>
              <a:buChar char="-"/>
            </a:pPr>
            <a:r>
              <a:rPr lang="sv-SE" baseline="0" dirty="0"/>
              <a:t>Ekonomiskt obestånd</a:t>
            </a:r>
          </a:p>
          <a:p>
            <a:pPr marL="171450" indent="-171450">
              <a:buFontTx/>
              <a:buChar char="-"/>
            </a:pPr>
            <a:r>
              <a:rPr lang="sv-SE" baseline="0" dirty="0"/>
              <a:t>Sjukdom, ålderdom</a:t>
            </a:r>
          </a:p>
          <a:p>
            <a:pPr marL="171450" indent="-171450">
              <a:buFontTx/>
              <a:buChar char="-"/>
            </a:pPr>
            <a:r>
              <a:rPr lang="sv-SE" baseline="0" dirty="0"/>
              <a:t>Ovilja att släppa taget</a:t>
            </a:r>
          </a:p>
          <a:p>
            <a:pPr marL="171450" indent="-171450">
              <a:buFontTx/>
              <a:buChar char="-"/>
            </a:pPr>
            <a:r>
              <a:rPr lang="sv-SE" baseline="0" dirty="0"/>
              <a:t>Okunskap att se värdet i husen</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4</a:t>
            </a:fld>
            <a:endParaRPr lang="sv-SE"/>
          </a:p>
        </p:txBody>
      </p:sp>
    </p:spTree>
    <p:extLst>
      <p:ext uri="{BB962C8B-B14F-4D97-AF65-F5344CB8AC3E}">
        <p14:creationId xmlns:p14="http://schemas.microsoft.com/office/powerpoint/2010/main" val="295452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Räddningstjänsten</a:t>
            </a:r>
            <a:r>
              <a:rPr lang="sv-SE" baseline="0" dirty="0"/>
              <a:t> i Värmland sökte ödehus att testa brandbekämpning</a:t>
            </a:r>
          </a:p>
          <a:p>
            <a:r>
              <a:rPr lang="sv-SE" baseline="0" dirty="0"/>
              <a:t>Boverket hade tillsatt utredning att lättare riva ödehus</a:t>
            </a:r>
          </a:p>
          <a:p>
            <a:r>
              <a:rPr lang="sv-SE" baseline="0" dirty="0"/>
              <a:t>Lantmäteriet berättade om Spökhus</a:t>
            </a:r>
          </a:p>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5</a:t>
            </a:fld>
            <a:endParaRPr lang="sv-SE"/>
          </a:p>
        </p:txBody>
      </p:sp>
    </p:spTree>
    <p:extLst>
      <p:ext uri="{BB962C8B-B14F-4D97-AF65-F5344CB8AC3E}">
        <p14:creationId xmlns:p14="http://schemas.microsoft.com/office/powerpoint/2010/main" val="3580116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Lantmäteriets pressmeddelande om spökhus, startade safaris, inbrotts- och stöldvågor och vandalisering, samt illegal verksamhet. Lantmäteriet glömde berätta om husens legala</a:t>
            </a:r>
            <a:r>
              <a:rPr lang="sv-SE" sz="1200" kern="1200" baseline="0" dirty="0">
                <a:solidFill>
                  <a:schemeClr val="tx1"/>
                </a:solidFill>
                <a:effectLst/>
                <a:latin typeface="+mn-lt"/>
                <a:ea typeface="+mn-ea"/>
                <a:cs typeface="+mn-cs"/>
              </a:rPr>
              <a:t> status, jag kontaktade dem och de fick rätta sina pressklipp, men för sent. Ödehus rensades effektivt på </a:t>
            </a:r>
            <a:r>
              <a:rPr lang="sv-SE" sz="1200" kern="1200" baseline="0" dirty="0" err="1">
                <a:solidFill>
                  <a:schemeClr val="tx1"/>
                </a:solidFill>
                <a:effectLst/>
                <a:latin typeface="+mn-lt"/>
                <a:ea typeface="+mn-ea"/>
                <a:cs typeface="+mn-cs"/>
              </a:rPr>
              <a:t>husdelar</a:t>
            </a:r>
            <a:r>
              <a:rPr lang="sv-SE" sz="1200" kern="1200" baseline="0" dirty="0">
                <a:solidFill>
                  <a:schemeClr val="tx1"/>
                </a:solidFill>
                <a:effectLst/>
                <a:latin typeface="+mn-lt"/>
                <a:ea typeface="+mn-ea"/>
                <a:cs typeface="+mn-cs"/>
              </a:rPr>
              <a:t> som såldes vidare på Blocket och i byggnadsvårdsbutiker på ”fina gatan”. Specialister på </a:t>
            </a:r>
            <a:r>
              <a:rPr lang="sv-SE" sz="1200" kern="1200" baseline="0" dirty="0" err="1">
                <a:solidFill>
                  <a:schemeClr val="tx1"/>
                </a:solidFill>
                <a:effectLst/>
                <a:latin typeface="+mn-lt"/>
                <a:ea typeface="+mn-ea"/>
                <a:cs typeface="+mn-cs"/>
              </a:rPr>
              <a:t>bla</a:t>
            </a:r>
            <a:r>
              <a:rPr lang="sv-SE" sz="1200" kern="1200" baseline="0" dirty="0">
                <a:solidFill>
                  <a:schemeClr val="tx1"/>
                </a:solidFill>
                <a:effectLst/>
                <a:latin typeface="+mn-lt"/>
                <a:ea typeface="+mn-ea"/>
                <a:cs typeface="+mn-cs"/>
              </a:rPr>
              <a:t>. gjutjärnsspisar, kakelugnar, fönster, dörrar</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6</a:t>
            </a:fld>
            <a:endParaRPr lang="sv-SE"/>
          </a:p>
        </p:txBody>
      </p:sp>
    </p:spTree>
    <p:extLst>
      <p:ext uri="{BB962C8B-B14F-4D97-AF65-F5344CB8AC3E}">
        <p14:creationId xmlns:p14="http://schemas.microsoft.com/office/powerpoint/2010/main" val="6736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effectLst/>
                <a:latin typeface="+mn-lt"/>
                <a:ea typeface="+mn-ea"/>
                <a:cs typeface="+mn-cs"/>
              </a:rPr>
              <a:t>Fanns det något jag kunde göra? </a:t>
            </a:r>
          </a:p>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effectLst/>
                <a:latin typeface="+mn-lt"/>
                <a:ea typeface="+mn-ea"/>
                <a:cs typeface="+mn-cs"/>
              </a:rPr>
              <a:t>Uteslutning ur Övergivna platser – Lars Sjöbergs kapell. EFS-kyrkan Bollstabruk, Kramfors</a:t>
            </a:r>
          </a:p>
        </p:txBody>
      </p:sp>
      <p:sp>
        <p:nvSpPr>
          <p:cNvPr id="4" name="Platshållare för bildnummer 3"/>
          <p:cNvSpPr>
            <a:spLocks noGrp="1"/>
          </p:cNvSpPr>
          <p:nvPr>
            <p:ph type="sldNum" sz="quarter" idx="10"/>
          </p:nvPr>
        </p:nvSpPr>
        <p:spPr/>
        <p:txBody>
          <a:bodyPr/>
          <a:lstStyle/>
          <a:p>
            <a:fld id="{78A2E37F-5291-564E-9762-2C4581C035F9}" type="slidenum">
              <a:rPr lang="sv-SE" smtClean="0"/>
              <a:t>7</a:t>
            </a:fld>
            <a:endParaRPr lang="sv-SE"/>
          </a:p>
        </p:txBody>
      </p:sp>
    </p:spTree>
    <p:extLst>
      <p:ext uri="{BB962C8B-B14F-4D97-AF65-F5344CB8AC3E}">
        <p14:creationId xmlns:p14="http://schemas.microsoft.com/office/powerpoint/2010/main" val="234855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år senare brändes kyrkan ned till grunden</a:t>
            </a:r>
            <a:r>
              <a:rPr lang="sv-SE" baseline="0" dirty="0"/>
              <a:t> i pyromandåd.</a:t>
            </a:r>
            <a:endParaRPr lang="sv-SE" dirty="0"/>
          </a:p>
        </p:txBody>
      </p:sp>
      <p:sp>
        <p:nvSpPr>
          <p:cNvPr id="4" name="Platshållare för bildnummer 3"/>
          <p:cNvSpPr>
            <a:spLocks noGrp="1"/>
          </p:cNvSpPr>
          <p:nvPr>
            <p:ph type="sldNum" sz="quarter" idx="10"/>
          </p:nvPr>
        </p:nvSpPr>
        <p:spPr/>
        <p:txBody>
          <a:bodyPr/>
          <a:lstStyle/>
          <a:p>
            <a:fld id="{78A2E37F-5291-564E-9762-2C4581C035F9}" type="slidenum">
              <a:rPr lang="sv-SE" smtClean="0"/>
              <a:t>8</a:t>
            </a:fld>
            <a:endParaRPr lang="sv-SE"/>
          </a:p>
        </p:txBody>
      </p:sp>
    </p:spTree>
    <p:extLst>
      <p:ext uri="{BB962C8B-B14F-4D97-AF65-F5344CB8AC3E}">
        <p14:creationId xmlns:p14="http://schemas.microsoft.com/office/powerpoint/2010/main" val="979830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effectLst/>
                <a:latin typeface="+mn-lt"/>
                <a:ea typeface="+mn-ea"/>
                <a:cs typeface="+mn-cs"/>
              </a:rPr>
              <a:t>Fanns det något jag kunde göra?</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v-SE" sz="1200" kern="1200" baseline="0" dirty="0">
                <a:solidFill>
                  <a:schemeClr val="tx1"/>
                </a:solidFill>
                <a:effectLst/>
                <a:latin typeface="+mn-lt"/>
                <a:ea typeface="+mn-ea"/>
                <a:cs typeface="+mn-cs"/>
              </a:rPr>
              <a:t>Skapa en motkraft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v-SE" sz="1200" kern="1200" baseline="0" dirty="0">
                <a:solidFill>
                  <a:schemeClr val="tx1"/>
                </a:solidFill>
                <a:effectLst/>
                <a:latin typeface="+mn-lt"/>
                <a:ea typeface="+mn-ea"/>
                <a:cs typeface="+mn-cs"/>
              </a:rPr>
              <a:t>Använda </a:t>
            </a:r>
            <a:r>
              <a:rPr lang="sv-SE" sz="1200" kern="1200" baseline="0" dirty="0" err="1">
                <a:solidFill>
                  <a:schemeClr val="tx1"/>
                </a:solidFill>
                <a:effectLst/>
                <a:latin typeface="+mn-lt"/>
                <a:ea typeface="+mn-ea"/>
                <a:cs typeface="+mn-cs"/>
              </a:rPr>
              <a:t>husräddningar</a:t>
            </a:r>
            <a:r>
              <a:rPr lang="sv-SE" sz="1200" kern="1200" baseline="0" dirty="0">
                <a:solidFill>
                  <a:schemeClr val="tx1"/>
                </a:solidFill>
                <a:effectLst/>
                <a:latin typeface="+mn-lt"/>
                <a:ea typeface="+mn-ea"/>
                <a:cs typeface="+mn-cs"/>
              </a:rPr>
              <a:t> som goda exempel</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v-SE" sz="1200" kern="1200" baseline="0" dirty="0">
                <a:solidFill>
                  <a:schemeClr val="tx1"/>
                </a:solidFill>
                <a:effectLst/>
                <a:latin typeface="+mn-lt"/>
                <a:ea typeface="+mn-ea"/>
                <a:cs typeface="+mn-cs"/>
              </a:rPr>
              <a:t>Men saknade plattformen</a:t>
            </a:r>
          </a:p>
        </p:txBody>
      </p:sp>
      <p:sp>
        <p:nvSpPr>
          <p:cNvPr id="4" name="Platshållare för bildnummer 3"/>
          <p:cNvSpPr>
            <a:spLocks noGrp="1"/>
          </p:cNvSpPr>
          <p:nvPr>
            <p:ph type="sldNum" sz="quarter" idx="10"/>
          </p:nvPr>
        </p:nvSpPr>
        <p:spPr/>
        <p:txBody>
          <a:bodyPr/>
          <a:lstStyle/>
          <a:p>
            <a:fld id="{78A2E37F-5291-564E-9762-2C4581C035F9}" type="slidenum">
              <a:rPr lang="sv-SE" smtClean="0"/>
              <a:t>10</a:t>
            </a:fld>
            <a:endParaRPr lang="sv-SE"/>
          </a:p>
        </p:txBody>
      </p:sp>
    </p:spTree>
    <p:extLst>
      <p:ext uri="{BB962C8B-B14F-4D97-AF65-F5344CB8AC3E}">
        <p14:creationId xmlns:p14="http://schemas.microsoft.com/office/powerpoint/2010/main" val="30650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A59CB00A-DAB2-D041-8F82-987B073A89D1}" type="datetimeFigureOut">
              <a:rPr lang="sv-SE" smtClean="0"/>
              <a:t>2021-03-25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417101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59CB00A-DAB2-D041-8F82-987B073A89D1}" type="datetimeFigureOut">
              <a:rPr lang="sv-SE" smtClean="0"/>
              <a:t>2021-03-25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2110830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59CB00A-DAB2-D041-8F82-987B073A89D1}" type="datetimeFigureOut">
              <a:rPr lang="sv-SE" smtClean="0"/>
              <a:t>2021-03-25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2954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59CB00A-DAB2-D041-8F82-987B073A89D1}" type="datetimeFigureOut">
              <a:rPr lang="sv-SE" smtClean="0"/>
              <a:t>2021-03-25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61675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A59CB00A-DAB2-D041-8F82-987B073A89D1}" type="datetimeFigureOut">
              <a:rPr lang="sv-SE" smtClean="0"/>
              <a:t>2021-03-25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47574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A59CB00A-DAB2-D041-8F82-987B073A89D1}" type="datetimeFigureOut">
              <a:rPr lang="sv-SE" smtClean="0"/>
              <a:t>2021-03-25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77089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A59CB00A-DAB2-D041-8F82-987B073A89D1}" type="datetimeFigureOut">
              <a:rPr lang="sv-SE" smtClean="0"/>
              <a:t>2021-03-25</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305963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A59CB00A-DAB2-D041-8F82-987B073A89D1}" type="datetimeFigureOut">
              <a:rPr lang="sv-SE" smtClean="0"/>
              <a:t>2021-03-25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392840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59CB00A-DAB2-D041-8F82-987B073A89D1}" type="datetimeFigureOut">
              <a:rPr lang="sv-SE" smtClean="0"/>
              <a:t>2021-03-25</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337343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A59CB00A-DAB2-D041-8F82-987B073A89D1}" type="datetimeFigureOut">
              <a:rPr lang="sv-SE" smtClean="0"/>
              <a:t>2021-03-25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3800045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A59CB00A-DAB2-D041-8F82-987B073A89D1}" type="datetimeFigureOut">
              <a:rPr lang="sv-SE" smtClean="0"/>
              <a:t>2021-03-25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7C01D91-B372-8144-B416-E5F49B058E77}" type="slidenum">
              <a:rPr lang="sv-SE" smtClean="0"/>
              <a:t>‹#›</a:t>
            </a:fld>
            <a:endParaRPr lang="sv-SE"/>
          </a:p>
        </p:txBody>
      </p:sp>
    </p:spTree>
    <p:extLst>
      <p:ext uri="{BB962C8B-B14F-4D97-AF65-F5344CB8AC3E}">
        <p14:creationId xmlns:p14="http://schemas.microsoft.com/office/powerpoint/2010/main" val="1668735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9CB00A-DAB2-D041-8F82-987B073A89D1}" type="datetimeFigureOut">
              <a:rPr lang="sv-SE" smtClean="0"/>
              <a:t>2021-03-25</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01D91-B372-8144-B416-E5F49B058E77}" type="slidenum">
              <a:rPr lang="sv-SE" smtClean="0"/>
              <a:t>‹#›</a:t>
            </a:fld>
            <a:endParaRPr lang="sv-SE"/>
          </a:p>
        </p:txBody>
      </p:sp>
    </p:spTree>
    <p:extLst>
      <p:ext uri="{BB962C8B-B14F-4D97-AF65-F5344CB8AC3E}">
        <p14:creationId xmlns:p14="http://schemas.microsoft.com/office/powerpoint/2010/main" val="4234632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30.tiff"/><Relationship Id="rId7" Type="http://schemas.openxmlformats.org/officeDocument/2006/relationships/image" Target="../media/image34.tif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tiff"/></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tiff"/></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tiff"/><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tiff"/></Relationships>
</file>

<file path=ppt/slides/_rels/slide37.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8" Type="http://schemas.openxmlformats.org/officeDocument/2006/relationships/image" Target="../media/image18.tiff"/><Relationship Id="rId3" Type="http://schemas.openxmlformats.org/officeDocument/2006/relationships/image" Target="../media/image13.tiff"/><Relationship Id="rId7" Type="http://schemas.openxmlformats.org/officeDocument/2006/relationships/image" Target="../media/image17.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 </a:t>
            </a:r>
          </a:p>
        </p:txBody>
      </p:sp>
      <p:pic>
        <p:nvPicPr>
          <p:cNvPr id="4" name="Platshållare för innehåll 3" descr="jag räddade ett ödehus.jpg"/>
          <p:cNvPicPr>
            <a:picLocks noGrp="1" noChangeAspect="1"/>
          </p:cNvPicPr>
          <p:nvPr>
            <p:ph idx="1"/>
          </p:nvPr>
        </p:nvPicPr>
        <p:blipFill>
          <a:blip r:embed="rId3">
            <a:extLst>
              <a:ext uri="{28A0092B-C50C-407E-A947-70E740481C1C}">
                <a14:useLocalDpi xmlns:a14="http://schemas.microsoft.com/office/drawing/2010/main" val="0"/>
              </a:ext>
            </a:extLst>
          </a:blip>
          <a:srcRect t="15413" b="15413"/>
          <a:stretch>
            <a:fillRect/>
          </a:stretch>
        </p:blipFill>
        <p:spPr>
          <a:xfrm>
            <a:off x="-251561" y="40689"/>
            <a:ext cx="9957139" cy="5476043"/>
          </a:xfrm>
        </p:spPr>
      </p:pic>
      <p:sp>
        <p:nvSpPr>
          <p:cNvPr id="5" name="Rubrik 1"/>
          <p:cNvSpPr txBox="1">
            <a:spLocks/>
          </p:cNvSpPr>
          <p:nvPr/>
        </p:nvSpPr>
        <p:spPr>
          <a:xfrm>
            <a:off x="685800" y="5251229"/>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sv-SE"/>
              <a:t>Jag räddade ett ödehus</a:t>
            </a:r>
            <a:endParaRPr lang="sv-SE" dirty="0"/>
          </a:p>
        </p:txBody>
      </p:sp>
    </p:spTree>
    <p:extLst>
      <p:ext uri="{BB962C8B-B14F-4D97-AF65-F5344CB8AC3E}">
        <p14:creationId xmlns:p14="http://schemas.microsoft.com/office/powerpoint/2010/main" val="3130118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image1.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a:xfrm>
            <a:off x="0" y="470253"/>
            <a:ext cx="9144000" cy="5028848"/>
          </a:xfrm>
          <a:prstGeom prst="rect">
            <a:avLst/>
          </a:prstGeom>
        </p:spPr>
      </p:pic>
    </p:spTree>
    <p:extLst>
      <p:ext uri="{BB962C8B-B14F-4D97-AF65-F5344CB8AC3E}">
        <p14:creationId xmlns:p14="http://schemas.microsoft.com/office/powerpoint/2010/main" val="2973204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5" name="Platshållare för innehåll 4" descr="Sommaren 2008 088.jpg"/>
          <p:cNvPicPr>
            <a:picLocks noGrp="1" noChangeAspect="1"/>
          </p:cNvPicPr>
          <p:nvPr>
            <p:ph idx="1"/>
          </p:nvPr>
        </p:nvPicPr>
        <p:blipFill rotWithShape="1">
          <a:blip r:embed="rId3">
            <a:extLst>
              <a:ext uri="{28A0092B-C50C-407E-A947-70E740481C1C}">
                <a14:useLocalDpi xmlns:a14="http://schemas.microsoft.com/office/drawing/2010/main" val="0"/>
              </a:ext>
            </a:extLst>
          </a:blip>
          <a:srcRect t="13336" b="31779"/>
          <a:stretch/>
        </p:blipFill>
        <p:spPr>
          <a:xfrm>
            <a:off x="-3855427" y="206376"/>
            <a:ext cx="14043388" cy="5780861"/>
          </a:xfrm>
        </p:spPr>
      </p:pic>
    </p:spTree>
    <p:extLst>
      <p:ext uri="{BB962C8B-B14F-4D97-AF65-F5344CB8AC3E}">
        <p14:creationId xmlns:p14="http://schemas.microsoft.com/office/powerpoint/2010/main" val="2522677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descr="37340091_982439841934235_1437233307216510976_n.jpg"/>
          <p:cNvPicPr>
            <a:picLocks noGrp="1" noChangeAspect="1"/>
          </p:cNvPicPr>
          <p:nvPr>
            <p:ph idx="1"/>
          </p:nvPr>
        </p:nvPicPr>
        <p:blipFill>
          <a:blip r:embed="rId3">
            <a:extLst>
              <a:ext uri="{28A0092B-C50C-407E-A947-70E740481C1C}">
                <a14:useLocalDpi xmlns:a14="http://schemas.microsoft.com/office/drawing/2010/main" val="0"/>
              </a:ext>
            </a:extLst>
          </a:blip>
          <a:srcRect l="-72761" r="-72761"/>
          <a:stretch>
            <a:fillRect/>
          </a:stretch>
        </p:blipFill>
        <p:spPr>
          <a:xfrm>
            <a:off x="-3732213" y="0"/>
            <a:ext cx="12470524" cy="6858000"/>
          </a:xfrm>
        </p:spPr>
      </p:pic>
      <p:sp>
        <p:nvSpPr>
          <p:cNvPr id="7" name="textruta 6"/>
          <p:cNvSpPr txBox="1"/>
          <p:nvPr/>
        </p:nvSpPr>
        <p:spPr>
          <a:xfrm>
            <a:off x="5576011" y="2371517"/>
            <a:ext cx="3162300" cy="3477875"/>
          </a:xfrm>
          <a:prstGeom prst="rect">
            <a:avLst/>
          </a:prstGeom>
          <a:noFill/>
        </p:spPr>
        <p:txBody>
          <a:bodyPr wrap="square" rtlCol="0">
            <a:spAutoFit/>
          </a:bodyPr>
          <a:lstStyle/>
          <a:p>
            <a:r>
              <a:rPr lang="sv-SE" sz="2200" b="1" dirty="0"/>
              <a:t>Jag räddade ett ödehus!</a:t>
            </a:r>
          </a:p>
          <a:p>
            <a:endParaRPr lang="sv-SE" sz="2200" dirty="0"/>
          </a:p>
          <a:p>
            <a:r>
              <a:rPr lang="sv-SE" sz="2200" dirty="0"/>
              <a:t>Inleddes 7 januari 2016</a:t>
            </a:r>
          </a:p>
          <a:p>
            <a:endParaRPr lang="sv-SE" sz="2200" dirty="0"/>
          </a:p>
          <a:p>
            <a:r>
              <a:rPr lang="sv-SE" sz="2200" dirty="0"/>
              <a:t>Inspiration</a:t>
            </a:r>
          </a:p>
          <a:p>
            <a:r>
              <a:rPr lang="sv-SE" sz="2200" dirty="0"/>
              <a:t>Följa projekt</a:t>
            </a:r>
          </a:p>
          <a:p>
            <a:r>
              <a:rPr lang="sv-SE" sz="2200" dirty="0"/>
              <a:t>Erfarenhetsutbyte</a:t>
            </a:r>
          </a:p>
          <a:p>
            <a:r>
              <a:rPr lang="sv-SE" sz="2200" dirty="0"/>
              <a:t>Handelsplats</a:t>
            </a:r>
          </a:p>
          <a:p>
            <a:endParaRPr lang="sv-SE" sz="2200" dirty="0"/>
          </a:p>
          <a:p>
            <a:endParaRPr lang="sv-SE" sz="2200" dirty="0"/>
          </a:p>
        </p:txBody>
      </p:sp>
      <p:pic>
        <p:nvPicPr>
          <p:cNvPr id="9" name="Platshållare för innehåll 3" descr="facebook.png"/>
          <p:cNvPicPr>
            <a:picLocks noChangeAspect="1"/>
          </p:cNvPicPr>
          <p:nvPr/>
        </p:nvPicPr>
        <p:blipFill rotWithShape="1">
          <a:blip r:embed="rId4">
            <a:extLst>
              <a:ext uri="{28A0092B-C50C-407E-A947-70E740481C1C}">
                <a14:useLocalDpi xmlns:a14="http://schemas.microsoft.com/office/drawing/2010/main" val="0"/>
              </a:ext>
            </a:extLst>
          </a:blip>
          <a:srcRect l="225" t="-12737" r="-189" b="-7059"/>
          <a:stretch/>
        </p:blipFill>
        <p:spPr>
          <a:xfrm>
            <a:off x="5019092" y="-255197"/>
            <a:ext cx="4124908" cy="1863864"/>
          </a:xfrm>
          <a:prstGeom prst="rect">
            <a:avLst/>
          </a:prstGeom>
        </p:spPr>
      </p:pic>
    </p:spTree>
    <p:extLst>
      <p:ext uri="{BB962C8B-B14F-4D97-AF65-F5344CB8AC3E}">
        <p14:creationId xmlns:p14="http://schemas.microsoft.com/office/powerpoint/2010/main" val="10188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pia anagrius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965525" cy="3309542"/>
          </a:xfrm>
          <a:prstGeom prst="rect">
            <a:avLst/>
          </a:prstGeom>
        </p:spPr>
      </p:pic>
      <p:pic>
        <p:nvPicPr>
          <p:cNvPr id="5" name="Bildobjekt 4" descr="53016171_10157033324692229_6477442493532078080_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2335" y="0"/>
            <a:ext cx="3895712" cy="5198904"/>
          </a:xfrm>
          <a:prstGeom prst="rect">
            <a:avLst/>
          </a:prstGeom>
        </p:spPr>
      </p:pic>
      <p:pic>
        <p:nvPicPr>
          <p:cNvPr id="9" name="Bildobjekt 8" descr="52983170_2339127586105707_670900769540538368_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76302"/>
            <a:ext cx="4508929" cy="3381697"/>
          </a:xfrm>
          <a:prstGeom prst="rect">
            <a:avLst/>
          </a:prstGeom>
        </p:spPr>
      </p:pic>
      <p:pic>
        <p:nvPicPr>
          <p:cNvPr id="10" name="Bildobjekt 9" descr="52406578_2384024284943465_5501101804726779904_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8176" y="3476302"/>
            <a:ext cx="4489871" cy="3381698"/>
          </a:xfrm>
          <a:prstGeom prst="rect">
            <a:avLst/>
          </a:prstGeom>
        </p:spPr>
      </p:pic>
    </p:spTree>
    <p:extLst>
      <p:ext uri="{BB962C8B-B14F-4D97-AF65-F5344CB8AC3E}">
        <p14:creationId xmlns:p14="http://schemas.microsoft.com/office/powerpoint/2010/main" val="183789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annons1.tiff"/>
          <p:cNvPicPr>
            <a:picLocks noGrp="1" noChangeAspect="1"/>
          </p:cNvPicPr>
          <p:nvPr>
            <p:ph idx="1"/>
          </p:nvPr>
        </p:nvPicPr>
        <p:blipFill>
          <a:blip r:embed="rId3">
            <a:extLst>
              <a:ext uri="{28A0092B-C50C-407E-A947-70E740481C1C}">
                <a14:useLocalDpi xmlns:a14="http://schemas.microsoft.com/office/drawing/2010/main" val="0"/>
              </a:ext>
            </a:extLst>
          </a:blip>
          <a:srcRect l="-37616" r="-37616"/>
          <a:stretch>
            <a:fillRect/>
          </a:stretch>
        </p:blipFill>
        <p:spPr>
          <a:xfrm>
            <a:off x="-1054100" y="0"/>
            <a:ext cx="5676170" cy="3121675"/>
          </a:xfrm>
        </p:spPr>
      </p:pic>
      <p:pic>
        <p:nvPicPr>
          <p:cNvPr id="6" name="Bildobjekt 5" descr="annons3.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55285"/>
            <a:ext cx="4229100" cy="3580414"/>
          </a:xfrm>
          <a:prstGeom prst="rect">
            <a:avLst/>
          </a:prstGeom>
        </p:spPr>
      </p:pic>
      <p:pic>
        <p:nvPicPr>
          <p:cNvPr id="8" name="Bildobjekt 7" descr="annons5.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9301" y="0"/>
            <a:ext cx="3111500" cy="3373389"/>
          </a:xfrm>
          <a:prstGeom prst="rect">
            <a:avLst/>
          </a:prstGeom>
        </p:spPr>
      </p:pic>
      <p:pic>
        <p:nvPicPr>
          <p:cNvPr id="5" name="Bildobjekt 4" descr="annons2.tif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0801" y="0"/>
            <a:ext cx="3581978" cy="3373389"/>
          </a:xfrm>
          <a:prstGeom prst="rect">
            <a:avLst/>
          </a:prstGeom>
        </p:spPr>
      </p:pic>
      <p:pic>
        <p:nvPicPr>
          <p:cNvPr id="7" name="Bildobjekt 6" descr="annons4.tif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29100" y="3121675"/>
            <a:ext cx="4787900" cy="4046915"/>
          </a:xfrm>
          <a:prstGeom prst="rect">
            <a:avLst/>
          </a:prstGeom>
        </p:spPr>
      </p:pic>
    </p:spTree>
    <p:extLst>
      <p:ext uri="{BB962C8B-B14F-4D97-AF65-F5344CB8AC3E}">
        <p14:creationId xmlns:p14="http://schemas.microsoft.com/office/powerpoint/2010/main" val="1664296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Paret.JPG">
            <a:hlinkClick r:id="" action="ppaction://hlinkshowjump?jump=nextslide"/>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325528" cy="6858000"/>
          </a:xfrm>
          <a:prstGeom prst="rect">
            <a:avLst/>
          </a:prstGeom>
        </p:spPr>
      </p:pic>
      <p:pic>
        <p:nvPicPr>
          <p:cNvPr id="3" name="Bildobjekt 2" descr="land.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76209"/>
            <a:ext cx="7388230" cy="1481791"/>
          </a:xfrm>
          <a:prstGeom prst="rect">
            <a:avLst/>
          </a:prstGeom>
        </p:spPr>
      </p:pic>
    </p:spTree>
    <p:extLst>
      <p:ext uri="{BB962C8B-B14F-4D97-AF65-F5344CB8AC3E}">
        <p14:creationId xmlns:p14="http://schemas.microsoft.com/office/powerpoint/2010/main" val="459307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Ödehus skiss 2.jpg"/>
          <p:cNvPicPr>
            <a:picLocks noGrp="1" noChangeAspect="1"/>
          </p:cNvPicPr>
          <p:nvPr>
            <p:ph idx="1"/>
          </p:nvPr>
        </p:nvPicPr>
        <p:blipFill>
          <a:blip r:embed="rId3">
            <a:extLst>
              <a:ext uri="{28A0092B-C50C-407E-A947-70E740481C1C}">
                <a14:useLocalDpi xmlns:a14="http://schemas.microsoft.com/office/drawing/2010/main" val="0"/>
              </a:ext>
            </a:extLst>
          </a:blip>
          <a:srcRect t="8753" b="8753"/>
          <a:stretch>
            <a:fillRect/>
          </a:stretch>
        </p:blipFill>
        <p:spPr>
          <a:xfrm>
            <a:off x="-1286933" y="16933"/>
            <a:ext cx="12469964" cy="6858000"/>
          </a:xfrm>
        </p:spPr>
      </p:pic>
    </p:spTree>
    <p:extLst>
      <p:ext uri="{BB962C8B-B14F-4D97-AF65-F5344CB8AC3E}">
        <p14:creationId xmlns:p14="http://schemas.microsoft.com/office/powerpoint/2010/main" val="4041726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684.jpg"/>
          <p:cNvPicPr>
            <a:picLocks noGrp="1" noChangeAspect="1"/>
          </p:cNvPicPr>
          <p:nvPr>
            <p:ph idx="1"/>
          </p:nvPr>
        </p:nvPicPr>
        <p:blipFill>
          <a:blip r:embed="rId3">
            <a:extLst>
              <a:ext uri="{28A0092B-C50C-407E-A947-70E740481C1C}">
                <a14:useLocalDpi xmlns:a14="http://schemas.microsoft.com/office/drawing/2010/main" val="0"/>
              </a:ext>
            </a:extLst>
          </a:blip>
          <a:srcRect l="-18187" r="-18187"/>
          <a:stretch>
            <a:fillRect/>
          </a:stretch>
        </p:blipFill>
        <p:spPr>
          <a:xfrm>
            <a:off x="-1600200" y="0"/>
            <a:ext cx="12469964" cy="6858000"/>
          </a:xfrm>
        </p:spPr>
      </p:pic>
      <p:sp>
        <p:nvSpPr>
          <p:cNvPr id="5" name="textruta 4"/>
          <p:cNvSpPr txBox="1"/>
          <p:nvPr/>
        </p:nvSpPr>
        <p:spPr>
          <a:xfrm>
            <a:off x="5943600" y="6285468"/>
            <a:ext cx="3019915" cy="369332"/>
          </a:xfrm>
          <a:prstGeom prst="rect">
            <a:avLst/>
          </a:prstGeom>
          <a:solidFill>
            <a:schemeClr val="bg1"/>
          </a:solidFill>
        </p:spPr>
        <p:txBody>
          <a:bodyPr wrap="none" rtlCol="0">
            <a:spAutoFit/>
          </a:bodyPr>
          <a:lstStyle/>
          <a:p>
            <a:r>
              <a:rPr lang="sv-SE" dirty="0"/>
              <a:t>Jonas och Helena, Simrishamn</a:t>
            </a:r>
          </a:p>
        </p:txBody>
      </p:sp>
    </p:spTree>
    <p:extLst>
      <p:ext uri="{BB962C8B-B14F-4D97-AF65-F5344CB8AC3E}">
        <p14:creationId xmlns:p14="http://schemas.microsoft.com/office/powerpoint/2010/main" val="3657061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88_taket_av-1.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a:xfrm>
            <a:off x="-1863095" y="0"/>
            <a:ext cx="12469964" cy="6858000"/>
          </a:xfrm>
        </p:spPr>
      </p:pic>
    </p:spTree>
    <p:extLst>
      <p:ext uri="{BB962C8B-B14F-4D97-AF65-F5344CB8AC3E}">
        <p14:creationId xmlns:p14="http://schemas.microsoft.com/office/powerpoint/2010/main" val="3338635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11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900" y="0"/>
            <a:ext cx="5143500" cy="6858000"/>
          </a:xfrm>
          <a:prstGeom prst="rect">
            <a:avLst/>
          </a:prstGeom>
        </p:spPr>
      </p:pic>
    </p:spTree>
    <p:extLst>
      <p:ext uri="{BB962C8B-B14F-4D97-AF65-F5344CB8AC3E}">
        <p14:creationId xmlns:p14="http://schemas.microsoft.com/office/powerpoint/2010/main" val="1224282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IMG_9742.jpg"/>
          <p:cNvPicPr>
            <a:picLocks noGrp="1" noChangeAspect="1"/>
          </p:cNvPicPr>
          <p:nvPr>
            <p:ph idx="1"/>
          </p:nvPr>
        </p:nvPicPr>
        <p:blipFill>
          <a:blip r:embed="rId3">
            <a:extLst>
              <a:ext uri="{28A0092B-C50C-407E-A947-70E740481C1C}">
                <a14:useLocalDpi xmlns:a14="http://schemas.microsoft.com/office/drawing/2010/main" val="0"/>
              </a:ext>
            </a:extLst>
          </a:blip>
          <a:srcRect t="11514" b="11514"/>
          <a:stretch>
            <a:fillRect/>
          </a:stretch>
        </p:blipFill>
        <p:spPr>
          <a:xfrm>
            <a:off x="-873507" y="0"/>
            <a:ext cx="12469966" cy="6858000"/>
          </a:xfrm>
        </p:spPr>
      </p:pic>
    </p:spTree>
    <p:extLst>
      <p:ext uri="{BB962C8B-B14F-4D97-AF65-F5344CB8AC3E}">
        <p14:creationId xmlns:p14="http://schemas.microsoft.com/office/powerpoint/2010/main" val="3316049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descr="135134-1.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a:xfrm>
            <a:off x="0" y="1066801"/>
            <a:ext cx="9144640" cy="5029200"/>
          </a:xfrm>
        </p:spPr>
      </p:pic>
    </p:spTree>
    <p:extLst>
      <p:ext uri="{BB962C8B-B14F-4D97-AF65-F5344CB8AC3E}">
        <p14:creationId xmlns:p14="http://schemas.microsoft.com/office/powerpoint/2010/main" val="2183060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pic>
        <p:nvPicPr>
          <p:cNvPr id="4" name="Bildobjekt 3" descr="20150318_14203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0396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pic>
        <p:nvPicPr>
          <p:cNvPr id="4" name="Platshållare för innehåll 3" descr="DSC_0060.JPG"/>
          <p:cNvPicPr>
            <a:picLocks noChangeAspect="1"/>
          </p:cNvPicPr>
          <p:nvPr/>
        </p:nvPicPr>
        <p:blipFill>
          <a:blip r:embed="rId3">
            <a:extLst>
              <a:ext uri="{28A0092B-C50C-407E-A947-70E740481C1C}">
                <a14:useLocalDpi xmlns:a14="http://schemas.microsoft.com/office/drawing/2010/main" val="0"/>
              </a:ext>
            </a:extLst>
          </a:blip>
          <a:srcRect t="8598" b="8598"/>
          <a:stretch>
            <a:fillRect/>
          </a:stretch>
        </p:blipFill>
        <p:spPr>
          <a:xfrm>
            <a:off x="-3233594" y="50800"/>
            <a:ext cx="12377594" cy="6807200"/>
          </a:xfrm>
          <a:prstGeom prst="rect">
            <a:avLst/>
          </a:prstGeom>
        </p:spPr>
      </p:pic>
    </p:spTree>
    <p:extLst>
      <p:ext uri="{BB962C8B-B14F-4D97-AF65-F5344CB8AC3E}">
        <p14:creationId xmlns:p14="http://schemas.microsoft.com/office/powerpoint/2010/main" val="2425145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descr="14963249_1223610594380130_869451990930801750_n.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a:xfrm>
            <a:off x="0" y="914401"/>
            <a:ext cx="9190826" cy="5054600"/>
          </a:xfrm>
        </p:spPr>
      </p:pic>
    </p:spTree>
    <p:extLst>
      <p:ext uri="{BB962C8B-B14F-4D97-AF65-F5344CB8AC3E}">
        <p14:creationId xmlns:p14="http://schemas.microsoft.com/office/powerpoint/2010/main" val="3130117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1 reserv 1.tiff"/>
          <p:cNvPicPr>
            <a:picLocks noGrp="1" noChangeAspect="1"/>
          </p:cNvPicPr>
          <p:nvPr>
            <p:ph idx="1"/>
          </p:nvPr>
        </p:nvPicPr>
        <p:blipFill>
          <a:blip r:embed="rId3">
            <a:extLst>
              <a:ext uri="{28A0092B-C50C-407E-A947-70E740481C1C}">
                <a14:useLocalDpi xmlns:a14="http://schemas.microsoft.com/office/drawing/2010/main" val="0"/>
              </a:ext>
            </a:extLst>
          </a:blip>
          <a:srcRect t="13186" b="13186"/>
          <a:stretch>
            <a:fillRect/>
          </a:stretch>
        </p:blipFill>
        <p:spPr>
          <a:xfrm>
            <a:off x="-2155983" y="-1"/>
            <a:ext cx="12469966" cy="6858001"/>
          </a:xfrm>
        </p:spPr>
      </p:pic>
      <p:sp>
        <p:nvSpPr>
          <p:cNvPr id="11" name="textruta 10"/>
          <p:cNvSpPr txBox="1"/>
          <p:nvPr/>
        </p:nvSpPr>
        <p:spPr>
          <a:xfrm>
            <a:off x="6333705" y="6118662"/>
            <a:ext cx="1873530" cy="646331"/>
          </a:xfrm>
          <a:prstGeom prst="rect">
            <a:avLst/>
          </a:prstGeom>
          <a:solidFill>
            <a:schemeClr val="bg1"/>
          </a:solidFill>
        </p:spPr>
        <p:txBody>
          <a:bodyPr wrap="none" rtlCol="0">
            <a:spAutoFit/>
          </a:bodyPr>
          <a:lstStyle/>
          <a:p>
            <a:r>
              <a:rPr lang="sv-SE" dirty="0"/>
              <a:t>Thomas och Linda</a:t>
            </a:r>
          </a:p>
          <a:p>
            <a:r>
              <a:rPr lang="sv-SE" dirty="0"/>
              <a:t>Bellevue, Svedala</a:t>
            </a:r>
          </a:p>
        </p:txBody>
      </p:sp>
    </p:spTree>
    <p:extLst>
      <p:ext uri="{BB962C8B-B14F-4D97-AF65-F5344CB8AC3E}">
        <p14:creationId xmlns:p14="http://schemas.microsoft.com/office/powerpoint/2010/main" val="2586787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descr="100.JPG"/>
          <p:cNvPicPr>
            <a:picLocks noGrp="1" noChangeAspect="1"/>
          </p:cNvPicPr>
          <p:nvPr>
            <p:ph idx="1"/>
          </p:nvPr>
        </p:nvPicPr>
        <p:blipFill>
          <a:blip r:embed="rId3">
            <a:extLst>
              <a:ext uri="{28A0092B-C50C-407E-A947-70E740481C1C}">
                <a14:useLocalDpi xmlns:a14="http://schemas.microsoft.com/office/drawing/2010/main" val="0"/>
              </a:ext>
            </a:extLst>
          </a:blip>
          <a:srcRect l="-86884" r="-86884"/>
          <a:stretch>
            <a:fillRect/>
          </a:stretch>
        </p:blipFill>
        <p:spPr>
          <a:xfrm>
            <a:off x="-3581401" y="738641"/>
            <a:ext cx="11084413" cy="6096000"/>
          </a:xfrm>
        </p:spPr>
      </p:pic>
      <p:sp>
        <p:nvSpPr>
          <p:cNvPr id="2" name="Rubrik 1"/>
          <p:cNvSpPr>
            <a:spLocks noGrp="1"/>
          </p:cNvSpPr>
          <p:nvPr>
            <p:ph type="title"/>
          </p:nvPr>
        </p:nvSpPr>
        <p:spPr/>
        <p:txBody>
          <a:bodyPr/>
          <a:lstStyle/>
          <a:p>
            <a:endParaRPr lang="sv-SE"/>
          </a:p>
        </p:txBody>
      </p:sp>
      <p:pic>
        <p:nvPicPr>
          <p:cNvPr id="5" name="Bildobjekt 4" descr="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56512" y="3770511"/>
            <a:ext cx="3528558" cy="2646419"/>
          </a:xfrm>
          <a:prstGeom prst="rect">
            <a:avLst/>
          </a:prstGeom>
        </p:spPr>
      </p:pic>
      <p:pic>
        <p:nvPicPr>
          <p:cNvPr id="6" name="Bildobjekt 5" descr="2 kopia.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86081" y="3773941"/>
            <a:ext cx="3556000" cy="2667000"/>
          </a:xfrm>
          <a:prstGeom prst="rect">
            <a:avLst/>
          </a:prstGeom>
        </p:spPr>
      </p:pic>
      <p:pic>
        <p:nvPicPr>
          <p:cNvPr id="4" name="Bildobjekt 3" descr="6.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0581" y="0"/>
            <a:ext cx="5313419" cy="3527950"/>
          </a:xfrm>
          <a:prstGeom prst="rect">
            <a:avLst/>
          </a:prstGeom>
        </p:spPr>
      </p:pic>
    </p:spTree>
    <p:extLst>
      <p:ext uri="{BB962C8B-B14F-4D97-AF65-F5344CB8AC3E}">
        <p14:creationId xmlns:p14="http://schemas.microsoft.com/office/powerpoint/2010/main" val="375542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pic>
        <p:nvPicPr>
          <p:cNvPr id="4" name="Platshållare för innehåll 2" descr="7.JPG"/>
          <p:cNvPicPr>
            <a:picLocks noChangeAspect="1"/>
          </p:cNvPicPr>
          <p:nvPr/>
        </p:nvPicPr>
        <p:blipFill>
          <a:blip r:embed="rId3">
            <a:extLst>
              <a:ext uri="{28A0092B-C50C-407E-A947-70E740481C1C}">
                <a14:useLocalDpi xmlns:a14="http://schemas.microsoft.com/office/drawing/2010/main" val="0"/>
              </a:ext>
            </a:extLst>
          </a:blip>
          <a:srcRect t="8598" b="8598"/>
          <a:stretch>
            <a:fillRect/>
          </a:stretch>
        </p:blipFill>
        <p:spPr>
          <a:xfrm>
            <a:off x="-1928965" y="0"/>
            <a:ext cx="12469966" cy="6858000"/>
          </a:xfrm>
          <a:prstGeom prst="rect">
            <a:avLst/>
          </a:prstGeom>
        </p:spPr>
      </p:pic>
    </p:spTree>
    <p:extLst>
      <p:ext uri="{BB962C8B-B14F-4D97-AF65-F5344CB8AC3E}">
        <p14:creationId xmlns:p14="http://schemas.microsoft.com/office/powerpoint/2010/main" val="1477928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descr="12.NEF"/>
          <p:cNvPicPr>
            <a:picLocks noGrp="1" noChangeAspect="1"/>
          </p:cNvPicPr>
          <p:nvPr>
            <p:ph idx="1"/>
          </p:nvPr>
        </p:nvPicPr>
        <p:blipFill>
          <a:blip r:embed="rId3">
            <a:extLst>
              <a:ext uri="{28A0092B-C50C-407E-A947-70E740481C1C}">
                <a14:useLocalDpi xmlns:a14="http://schemas.microsoft.com/office/drawing/2010/main" val="0"/>
              </a:ext>
            </a:extLst>
          </a:blip>
          <a:srcRect t="8598" b="8598"/>
          <a:stretch>
            <a:fillRect/>
          </a:stretch>
        </p:blipFill>
        <p:spPr>
          <a:xfrm rot="5400000">
            <a:off x="3667742" y="1407172"/>
            <a:ext cx="7066315" cy="3886201"/>
          </a:xfrm>
          <a:prstGeom prst="rect">
            <a:avLst/>
          </a:prstGeom>
        </p:spPr>
      </p:pic>
      <p:pic>
        <p:nvPicPr>
          <p:cNvPr id="10" name="Bildobjekt 9" descr="19.NE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365879"/>
            <a:ext cx="5257799" cy="3492121"/>
          </a:xfrm>
          <a:prstGeom prst="rect">
            <a:avLst/>
          </a:prstGeom>
        </p:spPr>
      </p:pic>
      <p:pic>
        <p:nvPicPr>
          <p:cNvPr id="5" name="Bildobjekt 4" descr="13.NE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1" y="0"/>
            <a:ext cx="5276920" cy="3504820"/>
          </a:xfrm>
          <a:prstGeom prst="rect">
            <a:avLst/>
          </a:prstGeom>
        </p:spPr>
      </p:pic>
    </p:spTree>
    <p:extLst>
      <p:ext uri="{BB962C8B-B14F-4D97-AF65-F5344CB8AC3E}">
        <p14:creationId xmlns:p14="http://schemas.microsoft.com/office/powerpoint/2010/main" val="3950587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DSC_0024.NE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528" y="-25400"/>
            <a:ext cx="10325528" cy="6858000"/>
          </a:xfrm>
          <a:prstGeom prst="rect">
            <a:avLst/>
          </a:prstGeom>
        </p:spPr>
      </p:pic>
    </p:spTree>
    <p:extLst>
      <p:ext uri="{BB962C8B-B14F-4D97-AF65-F5344CB8AC3E}">
        <p14:creationId xmlns:p14="http://schemas.microsoft.com/office/powerpoint/2010/main" val="1866693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1.jpg"/>
          <p:cNvPicPr>
            <a:picLocks noGrp="1" noChangeAspect="1"/>
          </p:cNvPicPr>
          <p:nvPr>
            <p:ph idx="1"/>
          </p:nvPr>
        </p:nvPicPr>
        <p:blipFill>
          <a:blip r:embed="rId3">
            <a:extLst>
              <a:ext uri="{28A0092B-C50C-407E-A947-70E740481C1C}">
                <a14:useLocalDpi xmlns:a14="http://schemas.microsoft.com/office/drawing/2010/main" val="0"/>
              </a:ext>
            </a:extLst>
          </a:blip>
          <a:srcRect l="-18187" r="-18187"/>
          <a:stretch>
            <a:fillRect/>
          </a:stretch>
        </p:blipFill>
        <p:spPr>
          <a:xfrm>
            <a:off x="-1020722" y="274638"/>
            <a:ext cx="11222968" cy="6172200"/>
          </a:xfrm>
        </p:spPr>
      </p:pic>
      <p:sp>
        <p:nvSpPr>
          <p:cNvPr id="8" name="textruta 7"/>
          <p:cNvSpPr txBox="1"/>
          <p:nvPr/>
        </p:nvSpPr>
        <p:spPr>
          <a:xfrm>
            <a:off x="4180618" y="6446838"/>
            <a:ext cx="4963382" cy="369332"/>
          </a:xfrm>
          <a:prstGeom prst="rect">
            <a:avLst/>
          </a:prstGeom>
          <a:noFill/>
        </p:spPr>
        <p:txBody>
          <a:bodyPr wrap="square" rtlCol="0">
            <a:spAutoFit/>
          </a:bodyPr>
          <a:lstStyle/>
          <a:p>
            <a:r>
              <a:rPr lang="sv-SE" dirty="0" err="1"/>
              <a:t>Vigert</a:t>
            </a:r>
            <a:r>
              <a:rPr lang="sv-SE" dirty="0"/>
              <a:t>, </a:t>
            </a:r>
            <a:r>
              <a:rPr lang="sv-SE" dirty="0" err="1"/>
              <a:t>Stjernsbergs</a:t>
            </a:r>
            <a:r>
              <a:rPr lang="sv-SE" dirty="0"/>
              <a:t> hotell, Karungi, Haparanda</a:t>
            </a:r>
          </a:p>
        </p:txBody>
      </p:sp>
    </p:spTree>
    <p:extLst>
      <p:ext uri="{BB962C8B-B14F-4D97-AF65-F5344CB8AC3E}">
        <p14:creationId xmlns:p14="http://schemas.microsoft.com/office/powerpoint/2010/main" val="186095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11" name="Bildobjekt 10" descr="bråbygden2.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666" y="-333340"/>
            <a:ext cx="4354334" cy="4317845"/>
          </a:xfrm>
          <a:prstGeom prst="rect">
            <a:avLst/>
          </a:prstGeom>
        </p:spPr>
      </p:pic>
      <p:sp>
        <p:nvSpPr>
          <p:cNvPr id="4" name="Rektangel 3"/>
          <p:cNvSpPr/>
          <p:nvPr/>
        </p:nvSpPr>
        <p:spPr>
          <a:xfrm>
            <a:off x="3919098" y="3244334"/>
            <a:ext cx="184666" cy="369332"/>
          </a:xfrm>
          <a:prstGeom prst="rect">
            <a:avLst/>
          </a:prstGeom>
        </p:spPr>
        <p:txBody>
          <a:bodyPr wrap="none">
            <a:spAutoFit/>
          </a:bodyPr>
          <a:lstStyle/>
          <a:p>
            <a:endParaRPr lang="sv-SE" dirty="0"/>
          </a:p>
        </p:txBody>
      </p:sp>
      <p:pic>
        <p:nvPicPr>
          <p:cNvPr id="7" name="Platshållare för innehåll 3" descr="bråbydgen 3.tiff"/>
          <p:cNvPicPr>
            <a:picLocks noChangeAspect="1"/>
          </p:cNvPicPr>
          <p:nvPr/>
        </p:nvPicPr>
        <p:blipFill rotWithShape="1">
          <a:blip r:embed="rId4">
            <a:extLst>
              <a:ext uri="{28A0092B-C50C-407E-A947-70E740481C1C}">
                <a14:useLocalDpi xmlns:a14="http://schemas.microsoft.com/office/drawing/2010/main" val="0"/>
              </a:ext>
            </a:extLst>
          </a:blip>
          <a:srcRect t="-5427" b="1131"/>
          <a:stretch/>
        </p:blipFill>
        <p:spPr>
          <a:xfrm>
            <a:off x="0" y="-393162"/>
            <a:ext cx="5332830" cy="7251162"/>
          </a:xfrm>
          <a:prstGeom prst="rect">
            <a:avLst/>
          </a:prstGeom>
        </p:spPr>
      </p:pic>
      <p:pic>
        <p:nvPicPr>
          <p:cNvPr id="5" name="Platshållare för innehåll 4" descr="bråbygden1.tiff"/>
          <p:cNvPicPr>
            <a:picLocks noGrp="1" noChangeAspect="1"/>
          </p:cNvPicPr>
          <p:nvPr>
            <p:ph idx="1"/>
          </p:nvPr>
        </p:nvPicPr>
        <p:blipFill>
          <a:blip r:embed="rId5">
            <a:extLst>
              <a:ext uri="{28A0092B-C50C-407E-A947-70E740481C1C}">
                <a14:useLocalDpi xmlns:a14="http://schemas.microsoft.com/office/drawing/2010/main" val="0"/>
              </a:ext>
            </a:extLst>
          </a:blip>
          <a:srcRect t="6412" b="6412"/>
          <a:stretch>
            <a:fillRect/>
          </a:stretch>
        </p:blipFill>
        <p:spPr>
          <a:xfrm>
            <a:off x="3919098" y="3984505"/>
            <a:ext cx="5224902" cy="2873495"/>
          </a:xfrm>
        </p:spPr>
      </p:pic>
    </p:spTree>
    <p:extLst>
      <p:ext uri="{BB962C8B-B14F-4D97-AF65-F5344CB8AC3E}">
        <p14:creationId xmlns:p14="http://schemas.microsoft.com/office/powerpoint/2010/main" val="2307288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332173" cy="6999130"/>
          </a:xfrm>
          <a:prstGeom prst="rect">
            <a:avLst/>
          </a:prstGeom>
        </p:spPr>
      </p:pic>
    </p:spTree>
    <p:extLst>
      <p:ext uri="{BB962C8B-B14F-4D97-AF65-F5344CB8AC3E}">
        <p14:creationId xmlns:p14="http://schemas.microsoft.com/office/powerpoint/2010/main" val="566858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70056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descr="14.JPG"/>
          <p:cNvPicPr>
            <a:picLocks noGrp="1" noChangeAspect="1"/>
          </p:cNvPicPr>
          <p:nvPr>
            <p:ph idx="1"/>
          </p:nvPr>
        </p:nvPicPr>
        <p:blipFill>
          <a:blip r:embed="rId3">
            <a:extLst>
              <a:ext uri="{28A0092B-C50C-407E-A947-70E740481C1C}">
                <a14:useLocalDpi xmlns:a14="http://schemas.microsoft.com/office/drawing/2010/main" val="0"/>
              </a:ext>
            </a:extLst>
          </a:blip>
          <a:srcRect t="1155" b="1155"/>
          <a:stretch>
            <a:fillRect/>
          </a:stretch>
        </p:blipFill>
        <p:spPr>
          <a:xfrm>
            <a:off x="-758509" y="520340"/>
            <a:ext cx="10918999" cy="6005029"/>
          </a:xfrm>
        </p:spPr>
      </p:pic>
    </p:spTree>
    <p:extLst>
      <p:ext uri="{BB962C8B-B14F-4D97-AF65-F5344CB8AC3E}">
        <p14:creationId xmlns:p14="http://schemas.microsoft.com/office/powerpoint/2010/main" val="2524898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a:t>Hur hittar jag ett ödehus att rädda?	</a:t>
            </a:r>
          </a:p>
        </p:txBody>
      </p:sp>
      <p:sp>
        <p:nvSpPr>
          <p:cNvPr id="7" name="Platshållare för innehåll 6"/>
          <p:cNvSpPr>
            <a:spLocks noGrp="1"/>
          </p:cNvSpPr>
          <p:nvPr>
            <p:ph idx="1"/>
          </p:nvPr>
        </p:nvSpPr>
        <p:spPr/>
        <p:txBody>
          <a:bodyPr>
            <a:normAutofit fontScale="92500" lnSpcReduction="10000"/>
          </a:bodyPr>
          <a:lstStyle/>
          <a:p>
            <a:r>
              <a:rPr lang="sv-SE" dirty="0"/>
              <a:t>Alla hus har en ägare! Jordabalken</a:t>
            </a:r>
          </a:p>
          <a:p>
            <a:r>
              <a:rPr lang="sv-SE" dirty="0"/>
              <a:t>Du finner dem inte på </a:t>
            </a:r>
            <a:r>
              <a:rPr lang="sv-SE" dirty="0" err="1"/>
              <a:t>Hemnet</a:t>
            </a:r>
            <a:endParaRPr lang="sv-SE" dirty="0"/>
          </a:p>
          <a:p>
            <a:r>
              <a:rPr lang="sv-SE" dirty="0"/>
              <a:t>Ut på upptäckarfärd!</a:t>
            </a:r>
          </a:p>
          <a:p>
            <a:r>
              <a:rPr lang="sv-SE" dirty="0"/>
              <a:t>Ta hjälp att finna ägare </a:t>
            </a:r>
          </a:p>
          <a:p>
            <a:pPr marL="0" indent="0">
              <a:buNone/>
            </a:pPr>
            <a:r>
              <a:rPr lang="sv-SE" dirty="0"/>
              <a:t>	– Karttjänster Tomter på </a:t>
            </a:r>
            <a:r>
              <a:rPr lang="sv-SE" dirty="0" err="1"/>
              <a:t>hitta.se</a:t>
            </a:r>
            <a:endParaRPr lang="sv-SE" dirty="0"/>
          </a:p>
          <a:p>
            <a:pPr marL="0" indent="0">
              <a:buNone/>
            </a:pPr>
            <a:r>
              <a:rPr lang="sv-SE" dirty="0"/>
              <a:t>	– Lantmäteriet, Skatteverket</a:t>
            </a:r>
          </a:p>
          <a:p>
            <a:pPr marL="0" indent="0">
              <a:buNone/>
            </a:pPr>
            <a:r>
              <a:rPr lang="sv-SE" dirty="0"/>
              <a:t>	– Fråga grannar, i affären, på macken</a:t>
            </a:r>
          </a:p>
          <a:p>
            <a:r>
              <a:rPr lang="sv-SE" dirty="0"/>
              <a:t>Gå med i </a:t>
            </a:r>
            <a:r>
              <a:rPr lang="sv-SE" dirty="0" err="1"/>
              <a:t>facebookgruppen</a:t>
            </a:r>
            <a:r>
              <a:rPr lang="sv-SE" dirty="0"/>
              <a:t> Jag räddade ett ödehus!</a:t>
            </a:r>
          </a:p>
          <a:p>
            <a:endParaRPr lang="sv-SE" dirty="0"/>
          </a:p>
        </p:txBody>
      </p:sp>
    </p:spTree>
    <p:extLst>
      <p:ext uri="{BB962C8B-B14F-4D97-AF65-F5344CB8AC3E}">
        <p14:creationId xmlns:p14="http://schemas.microsoft.com/office/powerpoint/2010/main" val="4023237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lnSpcReduction="10000"/>
          </a:bodyPr>
          <a:lstStyle/>
          <a:p>
            <a:endParaRPr lang="sv-SE" dirty="0"/>
          </a:p>
          <a:p>
            <a:endParaRPr lang="sv-SE" dirty="0"/>
          </a:p>
          <a:p>
            <a:r>
              <a:rPr lang="sv-SE" dirty="0"/>
              <a:t>Varje räddat hus bidrar i stor utsträckning till att utveckla den lokala ekonomin.</a:t>
            </a:r>
          </a:p>
          <a:p>
            <a:r>
              <a:rPr lang="sv-SE" dirty="0"/>
              <a:t>Efter moms, </a:t>
            </a:r>
            <a:r>
              <a:rPr lang="sv-SE" dirty="0" err="1"/>
              <a:t>återgenereras</a:t>
            </a:r>
            <a:r>
              <a:rPr lang="sv-SE" dirty="0"/>
              <a:t> uppemot 80% av inkomsterna i lokala varor och tjänster + serviceutbud</a:t>
            </a:r>
          </a:p>
          <a:p>
            <a:r>
              <a:rPr lang="sv-SE" dirty="0"/>
              <a:t>Kulturbärare, lokal självkänsla, resursåtervinning</a:t>
            </a:r>
          </a:p>
          <a:p>
            <a:endParaRPr lang="sv-SE" dirty="0"/>
          </a:p>
        </p:txBody>
      </p:sp>
      <p:sp>
        <p:nvSpPr>
          <p:cNvPr id="4" name="Rubrik 3"/>
          <p:cNvSpPr>
            <a:spLocks noGrp="1"/>
          </p:cNvSpPr>
          <p:nvPr>
            <p:ph type="title"/>
          </p:nvPr>
        </p:nvSpPr>
        <p:spPr/>
        <p:txBody>
          <a:bodyPr/>
          <a:lstStyle/>
          <a:p>
            <a:r>
              <a:rPr lang="sv-SE" dirty="0"/>
              <a:t> </a:t>
            </a:r>
          </a:p>
        </p:txBody>
      </p:sp>
      <p:pic>
        <p:nvPicPr>
          <p:cNvPr id="5" name="Bildobjekt 4" descr="land.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699" y="0"/>
            <a:ext cx="8801101" cy="2137410"/>
          </a:xfrm>
          <a:prstGeom prst="rect">
            <a:avLst/>
          </a:prstGeom>
        </p:spPr>
      </p:pic>
      <p:sp>
        <p:nvSpPr>
          <p:cNvPr id="2" name="textruta 1"/>
          <p:cNvSpPr txBox="1"/>
          <p:nvPr/>
        </p:nvSpPr>
        <p:spPr>
          <a:xfrm>
            <a:off x="7240341" y="2137410"/>
            <a:ext cx="1446459" cy="378085"/>
          </a:xfrm>
          <a:prstGeom prst="rect">
            <a:avLst/>
          </a:prstGeom>
          <a:noFill/>
        </p:spPr>
        <p:txBody>
          <a:bodyPr wrap="square" rtlCol="0">
            <a:spAutoFit/>
          </a:bodyPr>
          <a:lstStyle/>
          <a:p>
            <a:r>
              <a:rPr lang="sv-SE" dirty="0"/>
              <a:t>Land</a:t>
            </a:r>
          </a:p>
        </p:txBody>
      </p:sp>
    </p:spTree>
    <p:extLst>
      <p:ext uri="{BB962C8B-B14F-4D97-AF65-F5344CB8AC3E}">
        <p14:creationId xmlns:p14="http://schemas.microsoft.com/office/powerpoint/2010/main" val="456839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63B491D5-E2CA-4460-8546-0ED192CEACD7}"/>
              </a:ext>
            </a:extLst>
          </p:cNvPr>
          <p:cNvPicPr>
            <a:picLocks noGrp="1" noChangeAspect="1"/>
          </p:cNvPicPr>
          <p:nvPr>
            <p:ph idx="1"/>
          </p:nvPr>
        </p:nvPicPr>
        <p:blipFill>
          <a:blip r:embed="rId3"/>
          <a:stretch>
            <a:fillRect/>
          </a:stretch>
        </p:blipFill>
        <p:spPr>
          <a:xfrm>
            <a:off x="0" y="0"/>
            <a:ext cx="9144000" cy="6094512"/>
          </a:xfrm>
        </p:spPr>
      </p:pic>
      <p:sp>
        <p:nvSpPr>
          <p:cNvPr id="7" name="textruta 6"/>
          <p:cNvSpPr txBox="1"/>
          <p:nvPr/>
        </p:nvSpPr>
        <p:spPr>
          <a:xfrm>
            <a:off x="162763" y="90763"/>
            <a:ext cx="3162300" cy="3477875"/>
          </a:xfrm>
          <a:prstGeom prst="rect">
            <a:avLst/>
          </a:prstGeom>
          <a:noFill/>
        </p:spPr>
        <p:txBody>
          <a:bodyPr wrap="square" rtlCol="0">
            <a:spAutoFit/>
          </a:bodyPr>
          <a:lstStyle/>
          <a:p>
            <a:r>
              <a:rPr lang="sv-SE" sz="2200" b="1" dirty="0"/>
              <a:t>25 mars 2021</a:t>
            </a:r>
          </a:p>
          <a:p>
            <a:endParaRPr lang="sv-SE" sz="2200" b="1" dirty="0"/>
          </a:p>
          <a:p>
            <a:r>
              <a:rPr lang="sv-SE" sz="2200" b="1" dirty="0"/>
              <a:t>Jag räddade ett ödehus!</a:t>
            </a:r>
          </a:p>
          <a:p>
            <a:r>
              <a:rPr lang="sv-SE" sz="2200" dirty="0"/>
              <a:t>26 855 medlemmar</a:t>
            </a:r>
          </a:p>
          <a:p>
            <a:endParaRPr lang="sv-SE" sz="2200" dirty="0"/>
          </a:p>
          <a:p>
            <a:endParaRPr lang="sv-SE" sz="2200" b="1" dirty="0"/>
          </a:p>
          <a:p>
            <a:r>
              <a:rPr lang="sv-SE" sz="2200" b="1" dirty="0"/>
              <a:t>Jag räddade ett ödehus</a:t>
            </a:r>
          </a:p>
          <a:p>
            <a:r>
              <a:rPr lang="sv-SE" sz="2200" b="1" dirty="0"/>
              <a:t> – köp och sälj!</a:t>
            </a:r>
            <a:endParaRPr lang="sv-SE" sz="2200" dirty="0"/>
          </a:p>
          <a:p>
            <a:r>
              <a:rPr lang="sv-SE" sz="2200" dirty="0"/>
              <a:t>11 191 medlemmar</a:t>
            </a:r>
          </a:p>
          <a:p>
            <a:endParaRPr lang="sv-SE" sz="2200" dirty="0"/>
          </a:p>
        </p:txBody>
      </p:sp>
      <p:pic>
        <p:nvPicPr>
          <p:cNvPr id="9" name="Platshållare för innehåll 3" descr="facebook.png"/>
          <p:cNvPicPr>
            <a:picLocks noChangeAspect="1"/>
          </p:cNvPicPr>
          <p:nvPr/>
        </p:nvPicPr>
        <p:blipFill rotWithShape="1">
          <a:blip r:embed="rId4">
            <a:extLst>
              <a:ext uri="{28A0092B-C50C-407E-A947-70E740481C1C}">
                <a14:useLocalDpi xmlns:a14="http://schemas.microsoft.com/office/drawing/2010/main" val="0"/>
              </a:ext>
            </a:extLst>
          </a:blip>
          <a:srcRect l="225" t="-12737" r="-189" b="-7059"/>
          <a:stretch/>
        </p:blipFill>
        <p:spPr>
          <a:xfrm>
            <a:off x="5019092" y="-255197"/>
            <a:ext cx="4124908" cy="1863864"/>
          </a:xfrm>
          <a:prstGeom prst="rect">
            <a:avLst/>
          </a:prstGeom>
        </p:spPr>
      </p:pic>
    </p:spTree>
    <p:extLst>
      <p:ext uri="{BB962C8B-B14F-4D97-AF65-F5344CB8AC3E}">
        <p14:creationId xmlns:p14="http://schemas.microsoft.com/office/powerpoint/2010/main" val="3262941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descr="örebro inventering.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437231" cy="3279076"/>
          </a:xfrm>
          <a:prstGeom prst="rect">
            <a:avLst/>
          </a:prstGeom>
        </p:spPr>
      </p:pic>
      <p:pic>
        <p:nvPicPr>
          <p:cNvPr id="9" name="Bildobjekt 8" descr="pajala 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89132"/>
            <a:ext cx="3267921" cy="3279075"/>
          </a:xfrm>
          <a:prstGeom prst="rect">
            <a:avLst/>
          </a:prstGeom>
        </p:spPr>
      </p:pic>
      <p:sp>
        <p:nvSpPr>
          <p:cNvPr id="13" name="textruta 12"/>
          <p:cNvSpPr txBox="1"/>
          <p:nvPr/>
        </p:nvSpPr>
        <p:spPr>
          <a:xfrm>
            <a:off x="3437230" y="70272"/>
            <a:ext cx="2001352" cy="7294305"/>
          </a:xfrm>
          <a:prstGeom prst="rect">
            <a:avLst/>
          </a:prstGeom>
          <a:noFill/>
        </p:spPr>
        <p:txBody>
          <a:bodyPr wrap="square" rtlCol="0">
            <a:spAutoFit/>
          </a:bodyPr>
          <a:lstStyle/>
          <a:p>
            <a:r>
              <a:rPr lang="sv-SE" b="1" dirty="0"/>
              <a:t>Kommuner som</a:t>
            </a:r>
          </a:p>
          <a:p>
            <a:r>
              <a:rPr lang="sv-SE" b="1" dirty="0"/>
              <a:t>inventerar:</a:t>
            </a:r>
          </a:p>
          <a:p>
            <a:r>
              <a:rPr lang="sv-SE" dirty="0"/>
              <a:t>Östersund</a:t>
            </a:r>
          </a:p>
          <a:p>
            <a:r>
              <a:rPr lang="sv-SE" dirty="0"/>
              <a:t>Örnsköldsvik</a:t>
            </a:r>
          </a:p>
          <a:p>
            <a:r>
              <a:rPr lang="sv-SE" dirty="0"/>
              <a:t>Sollefteå</a:t>
            </a:r>
          </a:p>
          <a:p>
            <a:r>
              <a:rPr lang="sv-SE" dirty="0"/>
              <a:t>Grästorp</a:t>
            </a:r>
          </a:p>
          <a:p>
            <a:r>
              <a:rPr lang="sv-SE" dirty="0"/>
              <a:t>Emmaboda</a:t>
            </a:r>
          </a:p>
          <a:p>
            <a:r>
              <a:rPr lang="sv-SE" dirty="0"/>
              <a:t>Storuman</a:t>
            </a:r>
          </a:p>
          <a:p>
            <a:r>
              <a:rPr lang="sv-SE" dirty="0"/>
              <a:t>Oskarshamn</a:t>
            </a:r>
          </a:p>
          <a:p>
            <a:r>
              <a:rPr lang="sv-SE" dirty="0"/>
              <a:t>Falkenberg</a:t>
            </a:r>
          </a:p>
          <a:p>
            <a:r>
              <a:rPr lang="sv-SE" dirty="0"/>
              <a:t>Mark</a:t>
            </a:r>
          </a:p>
          <a:p>
            <a:r>
              <a:rPr lang="sv-SE" dirty="0"/>
              <a:t>Sala</a:t>
            </a:r>
          </a:p>
          <a:p>
            <a:r>
              <a:rPr lang="sv-SE" dirty="0"/>
              <a:t>Pajala</a:t>
            </a:r>
          </a:p>
          <a:p>
            <a:r>
              <a:rPr lang="sv-SE" dirty="0"/>
              <a:t>Örebro</a:t>
            </a:r>
          </a:p>
          <a:p>
            <a:r>
              <a:rPr lang="sv-SE" dirty="0"/>
              <a:t>Skellefteå</a:t>
            </a:r>
          </a:p>
          <a:p>
            <a:r>
              <a:rPr lang="sv-SE" dirty="0"/>
              <a:t>Mönsterås</a:t>
            </a:r>
          </a:p>
          <a:p>
            <a:r>
              <a:rPr lang="sv-SE" dirty="0"/>
              <a:t>Nybro</a:t>
            </a:r>
          </a:p>
          <a:p>
            <a:r>
              <a:rPr lang="sv-SE" dirty="0"/>
              <a:t>Åtvidaberg</a:t>
            </a:r>
          </a:p>
          <a:p>
            <a:r>
              <a:rPr lang="sv-SE" dirty="0"/>
              <a:t>Röstånga</a:t>
            </a:r>
          </a:p>
          <a:p>
            <a:r>
              <a:rPr lang="sv-SE" dirty="0"/>
              <a:t>Karlshamn</a:t>
            </a:r>
          </a:p>
          <a:p>
            <a:r>
              <a:rPr lang="sv-SE" dirty="0"/>
              <a:t>Östersund</a:t>
            </a:r>
          </a:p>
          <a:p>
            <a:r>
              <a:rPr lang="sv-SE" dirty="0"/>
              <a:t>Kramfors</a:t>
            </a:r>
          </a:p>
          <a:p>
            <a:r>
              <a:rPr lang="sv-SE" dirty="0"/>
              <a:t>Strängnäs</a:t>
            </a:r>
          </a:p>
          <a:p>
            <a:r>
              <a:rPr lang="sv-SE" dirty="0"/>
              <a:t>Kalmar</a:t>
            </a:r>
          </a:p>
          <a:p>
            <a:endParaRPr lang="sv-SE" dirty="0"/>
          </a:p>
        </p:txBody>
      </p:sp>
      <p:pic>
        <p:nvPicPr>
          <p:cNvPr id="14" name="Bildobjekt 13" descr="skellefteå.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4705" y="274638"/>
            <a:ext cx="4804713" cy="2581116"/>
          </a:xfrm>
          <a:prstGeom prst="rect">
            <a:avLst/>
          </a:prstGeom>
        </p:spPr>
      </p:pic>
      <p:pic>
        <p:nvPicPr>
          <p:cNvPr id="3" name="Bildobjekt 2"/>
          <p:cNvPicPr>
            <a:picLocks noChangeAspect="1"/>
          </p:cNvPicPr>
          <p:nvPr/>
        </p:nvPicPr>
        <p:blipFill>
          <a:blip r:embed="rId5"/>
          <a:stretch>
            <a:fillRect/>
          </a:stretch>
        </p:blipFill>
        <p:spPr>
          <a:xfrm>
            <a:off x="4913606" y="3073261"/>
            <a:ext cx="4230393" cy="2850207"/>
          </a:xfrm>
          <a:prstGeom prst="rect">
            <a:avLst/>
          </a:prstGeom>
        </p:spPr>
      </p:pic>
    </p:spTree>
    <p:extLst>
      <p:ext uri="{BB962C8B-B14F-4D97-AF65-F5344CB8AC3E}">
        <p14:creationId xmlns:p14="http://schemas.microsoft.com/office/powerpoint/2010/main" val="2642693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5" name="Bildobjekt 4" descr="levdindrom.jpg"/>
          <p:cNvPicPr>
            <a:picLocks noChangeAspect="1"/>
          </p:cNvPicPr>
          <p:nvPr/>
        </p:nvPicPr>
        <p:blipFill rotWithShape="1">
          <a:blip r:embed="rId2">
            <a:extLst>
              <a:ext uri="{28A0092B-C50C-407E-A947-70E740481C1C}">
                <a14:useLocalDpi xmlns:a14="http://schemas.microsoft.com/office/drawing/2010/main" val="0"/>
              </a:ext>
            </a:extLst>
          </a:blip>
          <a:srcRect t="7492"/>
          <a:stretch/>
        </p:blipFill>
        <p:spPr>
          <a:xfrm>
            <a:off x="0" y="1408760"/>
            <a:ext cx="9144000" cy="4229468"/>
          </a:xfrm>
          <a:prstGeom prst="rect">
            <a:avLst/>
          </a:prstGeom>
        </p:spPr>
      </p:pic>
    </p:spTree>
    <p:extLst>
      <p:ext uri="{BB962C8B-B14F-4D97-AF65-F5344CB8AC3E}">
        <p14:creationId xmlns:p14="http://schemas.microsoft.com/office/powerpoint/2010/main" val="510737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689C91-B979-4785-8BD4-B4E3B6AEE07A}"/>
              </a:ext>
            </a:extLst>
          </p:cNvPr>
          <p:cNvSpPr>
            <a:spLocks noGrp="1"/>
          </p:cNvSpPr>
          <p:nvPr>
            <p:ph type="title"/>
          </p:nvPr>
        </p:nvSpPr>
        <p:spPr/>
        <p:txBody>
          <a:bodyPr/>
          <a:lstStyle/>
          <a:p>
            <a:r>
              <a:rPr lang="sv-SE" dirty="0"/>
              <a:t>Framtidsfrågor</a:t>
            </a:r>
          </a:p>
        </p:txBody>
      </p:sp>
      <p:sp>
        <p:nvSpPr>
          <p:cNvPr id="3" name="Platshållare för innehåll 2">
            <a:extLst>
              <a:ext uri="{FF2B5EF4-FFF2-40B4-BE49-F238E27FC236}">
                <a16:creationId xmlns:a16="http://schemas.microsoft.com/office/drawing/2014/main" id="{A761420E-232A-4848-8F3E-335AD9435DBA}"/>
              </a:ext>
            </a:extLst>
          </p:cNvPr>
          <p:cNvSpPr>
            <a:spLocks noGrp="1"/>
          </p:cNvSpPr>
          <p:nvPr>
            <p:ph idx="1"/>
          </p:nvPr>
        </p:nvSpPr>
        <p:spPr/>
        <p:txBody>
          <a:bodyPr/>
          <a:lstStyle/>
          <a:p>
            <a:r>
              <a:rPr lang="sv-SE" dirty="0"/>
              <a:t>Elbrist</a:t>
            </a:r>
          </a:p>
          <a:p>
            <a:r>
              <a:rPr lang="sv-SE" dirty="0"/>
              <a:t>Utfasning av fossila bränslen</a:t>
            </a:r>
          </a:p>
          <a:p>
            <a:r>
              <a:rPr lang="sv-SE" dirty="0"/>
              <a:t>Vattenbrist</a:t>
            </a:r>
          </a:p>
          <a:p>
            <a:r>
              <a:rPr lang="sv-SE" dirty="0"/>
              <a:t>Ökad behov av lokal matproduktion</a:t>
            </a:r>
          </a:p>
          <a:p>
            <a:endParaRPr lang="sv-SE" dirty="0"/>
          </a:p>
          <a:p>
            <a:pPr marL="0" indent="0">
              <a:buNone/>
            </a:pPr>
            <a:r>
              <a:rPr lang="sv-SE" b="1" dirty="0"/>
              <a:t>	</a:t>
            </a:r>
            <a:r>
              <a:rPr lang="sv-SE" sz="4000" b="1" dirty="0"/>
              <a:t>Framtiden finns på landsbygden</a:t>
            </a:r>
          </a:p>
        </p:txBody>
      </p:sp>
    </p:spTree>
    <p:extLst>
      <p:ext uri="{BB962C8B-B14F-4D97-AF65-F5344CB8AC3E}">
        <p14:creationId xmlns:p14="http://schemas.microsoft.com/office/powerpoint/2010/main" val="2818129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F45C3D-86E4-45C3-8B43-21EEB450266D}"/>
              </a:ext>
            </a:extLst>
          </p:cNvPr>
          <p:cNvSpPr>
            <a:spLocks noGrp="1"/>
          </p:cNvSpPr>
          <p:nvPr>
            <p:ph type="title"/>
          </p:nvPr>
        </p:nvSpPr>
        <p:spPr/>
        <p:txBody>
          <a:bodyPr>
            <a:normAutofit fontScale="90000"/>
          </a:bodyPr>
          <a:lstStyle/>
          <a:p>
            <a:r>
              <a:rPr lang="sv-SE" dirty="0"/>
              <a:t>Ödehusen – en resurs att räkna med</a:t>
            </a:r>
          </a:p>
        </p:txBody>
      </p:sp>
      <p:sp>
        <p:nvSpPr>
          <p:cNvPr id="3" name="Platshållare för innehåll 2">
            <a:extLst>
              <a:ext uri="{FF2B5EF4-FFF2-40B4-BE49-F238E27FC236}">
                <a16:creationId xmlns:a16="http://schemas.microsoft.com/office/drawing/2014/main" id="{F0C07004-828E-459A-8245-8458BA0A1CC8}"/>
              </a:ext>
            </a:extLst>
          </p:cNvPr>
          <p:cNvSpPr>
            <a:spLocks noGrp="1"/>
          </p:cNvSpPr>
          <p:nvPr>
            <p:ph idx="1"/>
          </p:nvPr>
        </p:nvSpPr>
        <p:spPr/>
        <p:txBody>
          <a:bodyPr/>
          <a:lstStyle/>
          <a:p>
            <a:r>
              <a:rPr lang="sv-SE" dirty="0"/>
              <a:t>200.000 tomma hus enligt SCB</a:t>
            </a:r>
          </a:p>
          <a:p>
            <a:r>
              <a:rPr lang="sv-SE" dirty="0"/>
              <a:t>Ett hållbart och miljövänligt återbruk</a:t>
            </a:r>
          </a:p>
          <a:p>
            <a:r>
              <a:rPr lang="sv-SE" dirty="0"/>
              <a:t>De välbyggda husen står kvar</a:t>
            </a:r>
          </a:p>
          <a:p>
            <a:r>
              <a:rPr lang="sv-SE" dirty="0"/>
              <a:t>Kulturmiljövården kan leda vägen till en </a:t>
            </a:r>
            <a:r>
              <a:rPr lang="sv-SE"/>
              <a:t>hållbar framtid!</a:t>
            </a:r>
          </a:p>
        </p:txBody>
      </p:sp>
    </p:spTree>
    <p:extLst>
      <p:ext uri="{BB962C8B-B14F-4D97-AF65-F5344CB8AC3E}">
        <p14:creationId xmlns:p14="http://schemas.microsoft.com/office/powerpoint/2010/main" val="685143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6" name="Platshållare för innehåll 5" descr="ödehusutställning.tiff"/>
          <p:cNvPicPr>
            <a:picLocks noGrp="1" noChangeAspect="1"/>
          </p:cNvPicPr>
          <p:nvPr>
            <p:ph idx="1"/>
          </p:nvPr>
        </p:nvPicPr>
        <p:blipFill>
          <a:blip r:embed="rId3">
            <a:extLst>
              <a:ext uri="{28A0092B-C50C-407E-A947-70E740481C1C}">
                <a14:useLocalDpi xmlns:a14="http://schemas.microsoft.com/office/drawing/2010/main" val="0"/>
              </a:ext>
            </a:extLst>
          </a:blip>
          <a:srcRect t="2329" b="2329"/>
          <a:stretch>
            <a:fillRect/>
          </a:stretch>
        </p:blipFill>
        <p:spPr>
          <a:xfrm>
            <a:off x="0" y="0"/>
            <a:ext cx="9144000" cy="5028848"/>
          </a:xfrm>
        </p:spPr>
      </p:pic>
      <p:pic>
        <p:nvPicPr>
          <p:cNvPr id="8" name="Bildobjekt 7" descr="_MG_401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233269"/>
            <a:ext cx="2423037" cy="3393610"/>
          </a:xfrm>
          <a:prstGeom prst="rect">
            <a:avLst/>
          </a:prstGeom>
        </p:spPr>
      </p:pic>
      <p:pic>
        <p:nvPicPr>
          <p:cNvPr id="10" name="Bildobjekt 9" descr="IMG_9894smal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9132" y="4901288"/>
            <a:ext cx="3384868" cy="2415950"/>
          </a:xfrm>
          <a:prstGeom prst="rect">
            <a:avLst/>
          </a:prstGeom>
        </p:spPr>
      </p:pic>
      <p:pic>
        <p:nvPicPr>
          <p:cNvPr id="11" name="Bildobjekt 10" descr="IMG_8356smal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3037" y="4901288"/>
            <a:ext cx="3336095" cy="2385308"/>
          </a:xfrm>
          <a:prstGeom prst="rect">
            <a:avLst/>
          </a:prstGeom>
        </p:spPr>
      </p:pic>
    </p:spTree>
    <p:extLst>
      <p:ext uri="{BB962C8B-B14F-4D97-AF65-F5344CB8AC3E}">
        <p14:creationId xmlns:p14="http://schemas.microsoft.com/office/powerpoint/2010/main" val="806556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pic>
        <p:nvPicPr>
          <p:cNvPr id="6" name="Bildobjekt 5" descr="IMG_3350.JPG"/>
          <p:cNvPicPr>
            <a:picLocks noChangeAspect="1"/>
          </p:cNvPicPr>
          <p:nvPr/>
        </p:nvPicPr>
        <p:blipFill rotWithShape="1">
          <a:blip r:embed="rId3">
            <a:extLst>
              <a:ext uri="{28A0092B-C50C-407E-A947-70E740481C1C}">
                <a14:useLocalDpi xmlns:a14="http://schemas.microsoft.com/office/drawing/2010/main" val="0"/>
              </a:ext>
            </a:extLst>
          </a:blip>
          <a:srcRect b="17792"/>
          <a:stretch/>
        </p:blipFill>
        <p:spPr>
          <a:xfrm rot="5400000">
            <a:off x="-1407422" y="1328748"/>
            <a:ext cx="7292854" cy="4478011"/>
          </a:xfrm>
          <a:prstGeom prst="rect">
            <a:avLst/>
          </a:prstGeom>
        </p:spPr>
      </p:pic>
      <p:pic>
        <p:nvPicPr>
          <p:cNvPr id="5" name="Bildobjekt 4" descr="FullSizeRender.jpg"/>
          <p:cNvPicPr>
            <a:picLocks noChangeAspect="1"/>
          </p:cNvPicPr>
          <p:nvPr/>
        </p:nvPicPr>
        <p:blipFill rotWithShape="1">
          <a:blip r:embed="rId4">
            <a:extLst>
              <a:ext uri="{28A0092B-C50C-407E-A947-70E740481C1C}">
                <a14:useLocalDpi xmlns:a14="http://schemas.microsoft.com/office/drawing/2010/main" val="0"/>
              </a:ext>
            </a:extLst>
          </a:blip>
          <a:srcRect b="-1833"/>
          <a:stretch/>
        </p:blipFill>
        <p:spPr>
          <a:xfrm>
            <a:off x="4490711" y="-1"/>
            <a:ext cx="4665989" cy="3712067"/>
          </a:xfrm>
          <a:prstGeom prst="rect">
            <a:avLst/>
          </a:prstGeom>
        </p:spPr>
      </p:pic>
      <p:pic>
        <p:nvPicPr>
          <p:cNvPr id="4" name="Platshållare för innehåll 3" descr="boverket.tiff"/>
          <p:cNvPicPr>
            <a:picLocks noGrp="1" noChangeAspect="1"/>
          </p:cNvPicPr>
          <p:nvPr>
            <p:ph idx="1"/>
          </p:nvPr>
        </p:nvPicPr>
        <p:blipFill rotWithShape="1">
          <a:blip r:embed="rId5">
            <a:extLst>
              <a:ext uri="{28A0092B-C50C-407E-A947-70E740481C1C}">
                <a14:useLocalDpi xmlns:a14="http://schemas.microsoft.com/office/drawing/2010/main" val="0"/>
              </a:ext>
            </a:extLst>
          </a:blip>
          <a:srcRect t="-2073" b="2038"/>
          <a:stretch/>
        </p:blipFill>
        <p:spPr>
          <a:xfrm>
            <a:off x="4891959" y="3712066"/>
            <a:ext cx="4103445" cy="3542188"/>
          </a:xfrm>
        </p:spPr>
      </p:pic>
    </p:spTree>
    <p:extLst>
      <p:ext uri="{BB962C8B-B14F-4D97-AF65-F5344CB8AC3E}">
        <p14:creationId xmlns:p14="http://schemas.microsoft.com/office/powerpoint/2010/main" val="1187680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descr="spökhus.tiff"/>
          <p:cNvPicPr>
            <a:picLocks noGrp="1" noChangeAspect="1"/>
          </p:cNvPicPr>
          <p:nvPr>
            <p:ph idx="1"/>
          </p:nvPr>
        </p:nvPicPr>
        <p:blipFill rotWithShape="1">
          <a:blip r:embed="rId3">
            <a:extLst>
              <a:ext uri="{28A0092B-C50C-407E-A947-70E740481C1C}">
                <a14:useLocalDpi xmlns:a14="http://schemas.microsoft.com/office/drawing/2010/main" val="0"/>
              </a:ext>
            </a:extLst>
          </a:blip>
          <a:srcRect t="-543" b="-2684"/>
          <a:stretch/>
        </p:blipFill>
        <p:spPr>
          <a:xfrm>
            <a:off x="0" y="0"/>
            <a:ext cx="4327631" cy="3854100"/>
          </a:xfrm>
        </p:spPr>
      </p:pic>
      <p:pic>
        <p:nvPicPr>
          <p:cNvPr id="3" name="Bildobjekt 2" descr="Efter stöl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938" y="0"/>
            <a:ext cx="4432062" cy="6648093"/>
          </a:xfrm>
          <a:prstGeom prst="rect">
            <a:avLst/>
          </a:prstGeom>
        </p:spPr>
      </p:pic>
      <p:pic>
        <p:nvPicPr>
          <p:cNvPr id="7" name="Bildobjekt 6" descr="knarkfabrik.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837163"/>
            <a:ext cx="3843070" cy="2810930"/>
          </a:xfrm>
          <a:prstGeom prst="rect">
            <a:avLst/>
          </a:prstGeom>
        </p:spPr>
      </p:pic>
      <p:pic>
        <p:nvPicPr>
          <p:cNvPr id="6" name="Bildobjekt 5" descr="kakelugn.tiff"/>
          <p:cNvPicPr>
            <a:picLocks noChangeAspect="1"/>
          </p:cNvPicPr>
          <p:nvPr/>
        </p:nvPicPr>
        <p:blipFill rotWithShape="1">
          <a:blip r:embed="rId6">
            <a:extLst>
              <a:ext uri="{28A0092B-C50C-407E-A947-70E740481C1C}">
                <a14:useLocalDpi xmlns:a14="http://schemas.microsoft.com/office/drawing/2010/main" val="0"/>
              </a:ext>
            </a:extLst>
          </a:blip>
          <a:srcRect b="61625"/>
          <a:stretch/>
        </p:blipFill>
        <p:spPr>
          <a:xfrm>
            <a:off x="3918793" y="5781480"/>
            <a:ext cx="4991100" cy="711547"/>
          </a:xfrm>
          <a:prstGeom prst="rect">
            <a:avLst/>
          </a:prstGeom>
        </p:spPr>
      </p:pic>
      <p:pic>
        <p:nvPicPr>
          <p:cNvPr id="9" name="Bildobjekt 8" descr="glasveranda.tif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938" y="453758"/>
            <a:ext cx="4432062" cy="453758"/>
          </a:xfrm>
          <a:prstGeom prst="rect">
            <a:avLst/>
          </a:prstGeom>
        </p:spPr>
      </p:pic>
      <p:pic>
        <p:nvPicPr>
          <p:cNvPr id="10" name="Bildobjekt 9" descr="torpet s dörrar stals.tif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8330" y="4678769"/>
            <a:ext cx="3855670" cy="859801"/>
          </a:xfrm>
          <a:prstGeom prst="rect">
            <a:avLst/>
          </a:prstGeom>
        </p:spPr>
      </p:pic>
    </p:spTree>
    <p:extLst>
      <p:ext uri="{BB962C8B-B14F-4D97-AF65-F5344CB8AC3E}">
        <p14:creationId xmlns:p14="http://schemas.microsoft.com/office/powerpoint/2010/main" val="1844848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imgp3514.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a:xfrm>
            <a:off x="0" y="0"/>
            <a:ext cx="9144000" cy="5028848"/>
          </a:xfrm>
        </p:spPr>
      </p:pic>
      <p:sp>
        <p:nvSpPr>
          <p:cNvPr id="5" name="textruta 4"/>
          <p:cNvSpPr txBox="1"/>
          <p:nvPr/>
        </p:nvSpPr>
        <p:spPr>
          <a:xfrm>
            <a:off x="3213100" y="5397500"/>
            <a:ext cx="3230797" cy="369332"/>
          </a:xfrm>
          <a:prstGeom prst="rect">
            <a:avLst/>
          </a:prstGeom>
          <a:noFill/>
        </p:spPr>
        <p:txBody>
          <a:bodyPr wrap="none" rtlCol="0">
            <a:spAutoFit/>
          </a:bodyPr>
          <a:lstStyle/>
          <a:p>
            <a:r>
              <a:rPr lang="sv-SE" dirty="0"/>
              <a:t>EFS-kyrkan, Bollstabruk juli 2015</a:t>
            </a:r>
          </a:p>
        </p:txBody>
      </p:sp>
    </p:spTree>
    <p:extLst>
      <p:ext uri="{BB962C8B-B14F-4D97-AF65-F5344CB8AC3E}">
        <p14:creationId xmlns:p14="http://schemas.microsoft.com/office/powerpoint/2010/main" val="3665466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img_3636.jpg"/>
          <p:cNvPicPr>
            <a:picLocks noGrp="1" noChangeAspect="1"/>
          </p:cNvPicPr>
          <p:nvPr>
            <p:ph idx="1"/>
          </p:nvPr>
        </p:nvPicPr>
        <p:blipFill>
          <a:blip r:embed="rId3">
            <a:extLst>
              <a:ext uri="{28A0092B-C50C-407E-A947-70E740481C1C}">
                <a14:useLocalDpi xmlns:a14="http://schemas.microsoft.com/office/drawing/2010/main" val="0"/>
              </a:ext>
            </a:extLst>
          </a:blip>
          <a:srcRect t="29369" b="29369"/>
          <a:stretch>
            <a:fillRect/>
          </a:stretch>
        </p:blipFill>
        <p:spPr>
          <a:xfrm>
            <a:off x="-889001" y="-533400"/>
            <a:ext cx="10530192" cy="5791200"/>
          </a:xfrm>
        </p:spPr>
      </p:pic>
      <p:sp>
        <p:nvSpPr>
          <p:cNvPr id="5" name="textruta 4"/>
          <p:cNvSpPr txBox="1"/>
          <p:nvPr/>
        </p:nvSpPr>
        <p:spPr>
          <a:xfrm>
            <a:off x="2324100" y="5346700"/>
            <a:ext cx="3819713" cy="369332"/>
          </a:xfrm>
          <a:prstGeom prst="rect">
            <a:avLst/>
          </a:prstGeom>
          <a:noFill/>
        </p:spPr>
        <p:txBody>
          <a:bodyPr wrap="none" rtlCol="0">
            <a:spAutoFit/>
          </a:bodyPr>
          <a:lstStyle/>
          <a:p>
            <a:r>
              <a:rPr lang="sv-SE" dirty="0"/>
              <a:t>EFS-kyrkan Bollstabruk den 6 maj 2017</a:t>
            </a:r>
          </a:p>
        </p:txBody>
      </p:sp>
    </p:spTree>
    <p:extLst>
      <p:ext uri="{BB962C8B-B14F-4D97-AF65-F5344CB8AC3E}">
        <p14:creationId xmlns:p14="http://schemas.microsoft.com/office/powerpoint/2010/main" val="2605734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4869494" cy="1143000"/>
          </a:xfrm>
        </p:spPr>
        <p:txBody>
          <a:bodyPr/>
          <a:lstStyle/>
          <a:p>
            <a:r>
              <a:rPr lang="sv-SE" dirty="0"/>
              <a:t>Lagstiftning 		</a:t>
            </a:r>
          </a:p>
        </p:txBody>
      </p:sp>
      <p:sp>
        <p:nvSpPr>
          <p:cNvPr id="3" name="Platshållare för innehåll 2"/>
          <p:cNvSpPr>
            <a:spLocks noGrp="1"/>
          </p:cNvSpPr>
          <p:nvPr>
            <p:ph idx="1"/>
          </p:nvPr>
        </p:nvSpPr>
        <p:spPr>
          <a:xfrm>
            <a:off x="457200" y="1752600"/>
            <a:ext cx="8229600" cy="4525963"/>
          </a:xfrm>
        </p:spPr>
        <p:txBody>
          <a:bodyPr>
            <a:normAutofit fontScale="92500"/>
          </a:bodyPr>
          <a:lstStyle/>
          <a:p>
            <a:pPr marL="0" indent="0">
              <a:buNone/>
            </a:pPr>
            <a:endParaRPr lang="sv-SE" dirty="0"/>
          </a:p>
          <a:p>
            <a:r>
              <a:rPr lang="sv-SE" dirty="0"/>
              <a:t>Alla ödehus har en ägare – Jordabalken</a:t>
            </a:r>
          </a:p>
          <a:p>
            <a:r>
              <a:rPr lang="sv-SE" dirty="0"/>
              <a:t>Att gå in i ett hus är hemfridsbrott - Brottsbalken</a:t>
            </a:r>
          </a:p>
          <a:p>
            <a:r>
              <a:rPr lang="sv-SE" dirty="0"/>
              <a:t>Att ta något från ett hus är stöld - Brottsbalken</a:t>
            </a:r>
          </a:p>
          <a:p>
            <a:r>
              <a:rPr lang="sv-SE" dirty="0"/>
              <a:t>Att flytta ett hus betraktas som att bygga nytt – Plan- och Bygglagen</a:t>
            </a:r>
          </a:p>
          <a:p>
            <a:r>
              <a:rPr lang="sv-SE" dirty="0"/>
              <a:t>Kommunen kan </a:t>
            </a:r>
            <a:r>
              <a:rPr lang="sv-SE" dirty="0" err="1"/>
              <a:t>tvångsriva</a:t>
            </a:r>
            <a:r>
              <a:rPr lang="sv-SE" dirty="0"/>
              <a:t> hus – på ägarens bekostnad</a:t>
            </a:r>
          </a:p>
        </p:txBody>
      </p:sp>
      <p:pic>
        <p:nvPicPr>
          <p:cNvPr id="4" name="Bildobjekt 3" descr="1 Husköpet 3.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3894" y="0"/>
            <a:ext cx="3360106" cy="2239439"/>
          </a:xfrm>
          <a:prstGeom prst="rect">
            <a:avLst/>
          </a:prstGeom>
        </p:spPr>
      </p:pic>
    </p:spTree>
    <p:extLst>
      <p:ext uri="{BB962C8B-B14F-4D97-AF65-F5344CB8AC3E}">
        <p14:creationId xmlns:p14="http://schemas.microsoft.com/office/powerpoint/2010/main" val="373621843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3033</TotalTime>
  <Words>1049</Words>
  <Application>Microsoft Office PowerPoint</Application>
  <PresentationFormat>Bildspel på skärmen (4:3)</PresentationFormat>
  <Paragraphs>178</Paragraphs>
  <Slides>39</Slides>
  <Notes>30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39</vt:i4>
      </vt:variant>
    </vt:vector>
  </HeadingPairs>
  <TitlesOfParts>
    <vt:vector size="42" baseType="lpstr">
      <vt:lpstr>Arial</vt:lpstr>
      <vt:lpstr>Calibri</vt:lpstr>
      <vt:lpstr>Office-tema</vt:lpstr>
      <vt:lpstr> </vt:lpstr>
      <vt:lpstr>PowerPoint-presentation</vt:lpstr>
      <vt:lpstr>PowerPoint-presentation</vt:lpstr>
      <vt:lpstr>PowerPoint-presentation</vt:lpstr>
      <vt:lpstr>PowerPoint-presentation</vt:lpstr>
      <vt:lpstr>PowerPoint-presentation</vt:lpstr>
      <vt:lpstr>PowerPoint-presentation</vt:lpstr>
      <vt:lpstr>PowerPoint-presentation</vt:lpstr>
      <vt:lpstr>Lagstiftning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Hur hittar jag ett ödehus att rädda? </vt:lpstr>
      <vt:lpstr> </vt:lpstr>
      <vt:lpstr>PowerPoint-presentation</vt:lpstr>
      <vt:lpstr>PowerPoint-presentation</vt:lpstr>
      <vt:lpstr>PowerPoint-presentation</vt:lpstr>
      <vt:lpstr>Framtidsfrågor</vt:lpstr>
      <vt:lpstr>Ödehusen – en resurs att räkna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Robert Danielsson</dc:creator>
  <cp:lastModifiedBy>robert danielsson</cp:lastModifiedBy>
  <cp:revision>203</cp:revision>
  <dcterms:created xsi:type="dcterms:W3CDTF">2016-08-19T17:04:03Z</dcterms:created>
  <dcterms:modified xsi:type="dcterms:W3CDTF">2021-03-25T12:56:35Z</dcterms:modified>
</cp:coreProperties>
</file>